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Lst>
  <p:sldSz cy="5143500" cx="9144000"/>
  <p:notesSz cx="6858000" cy="9144000"/>
  <p:embeddedFontLst>
    <p:embeddedFont>
      <p:font typeface="Roboto"/>
      <p:regular r:id="rId19"/>
      <p:bold r:id="rId20"/>
      <p:italic r:id="rId21"/>
      <p:boldItalic r:id="rId22"/>
    </p:embeddedFont>
    <p:embeddedFont>
      <p:font typeface="Roboto Mono"/>
      <p:regular r:id="rId23"/>
      <p:bold r:id="rId24"/>
      <p:italic r:id="rId25"/>
      <p:boldItalic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font" Target="fonts/Roboto-bold.fntdata"/><Relationship Id="rId22" Type="http://schemas.openxmlformats.org/officeDocument/2006/relationships/font" Target="fonts/Roboto-boldItalic.fntdata"/><Relationship Id="rId21" Type="http://schemas.openxmlformats.org/officeDocument/2006/relationships/font" Target="fonts/Roboto-italic.fntdata"/><Relationship Id="rId24" Type="http://schemas.openxmlformats.org/officeDocument/2006/relationships/font" Target="fonts/RobotoMono-bold.fntdata"/><Relationship Id="rId23" Type="http://schemas.openxmlformats.org/officeDocument/2006/relationships/font" Target="fonts/RobotoMono-regular.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font" Target="fonts/RobotoMono-boldItalic.fntdata"/><Relationship Id="rId25" Type="http://schemas.openxmlformats.org/officeDocument/2006/relationships/font" Target="fonts/RobotoMono-italic.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font" Target="fonts/Roboto-regular.fntdata"/><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7" name="Shape 107"/>
        <p:cNvGrpSpPr/>
        <p:nvPr/>
      </p:nvGrpSpPr>
      <p:grpSpPr>
        <a:xfrm>
          <a:off x="0" y="0"/>
          <a:ext cx="0" cy="0"/>
          <a:chOff x="0" y="0"/>
          <a:chExt cx="0" cy="0"/>
        </a:xfrm>
      </p:grpSpPr>
      <p:sp>
        <p:nvSpPr>
          <p:cNvPr id="108" name="Shape 10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9" name="Shape 10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3" name="Shape 113"/>
        <p:cNvGrpSpPr/>
        <p:nvPr/>
      </p:nvGrpSpPr>
      <p:grpSpPr>
        <a:xfrm>
          <a:off x="0" y="0"/>
          <a:ext cx="0" cy="0"/>
          <a:chOff x="0" y="0"/>
          <a:chExt cx="0" cy="0"/>
        </a:xfrm>
      </p:grpSpPr>
      <p:sp>
        <p:nvSpPr>
          <p:cNvPr id="114" name="Shape 11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5" name="Shape 11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9" name="Shape 119"/>
        <p:cNvGrpSpPr/>
        <p:nvPr/>
      </p:nvGrpSpPr>
      <p:grpSpPr>
        <a:xfrm>
          <a:off x="0" y="0"/>
          <a:ext cx="0" cy="0"/>
          <a:chOff x="0" y="0"/>
          <a:chExt cx="0" cy="0"/>
        </a:xfrm>
      </p:grpSpPr>
      <p:sp>
        <p:nvSpPr>
          <p:cNvPr id="120" name="Shape 12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1" name="Shape 12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6" name="Shape 126"/>
        <p:cNvGrpSpPr/>
        <p:nvPr/>
      </p:nvGrpSpPr>
      <p:grpSpPr>
        <a:xfrm>
          <a:off x="0" y="0"/>
          <a:ext cx="0" cy="0"/>
          <a:chOff x="0" y="0"/>
          <a:chExt cx="0" cy="0"/>
        </a:xfrm>
      </p:grpSpPr>
      <p:sp>
        <p:nvSpPr>
          <p:cNvPr id="127" name="Shape 12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8" name="Shape 12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4" name="Shape 134"/>
        <p:cNvGrpSpPr/>
        <p:nvPr/>
      </p:nvGrpSpPr>
      <p:grpSpPr>
        <a:xfrm>
          <a:off x="0" y="0"/>
          <a:ext cx="0" cy="0"/>
          <a:chOff x="0" y="0"/>
          <a:chExt cx="0" cy="0"/>
        </a:xfrm>
      </p:grpSpPr>
      <p:sp>
        <p:nvSpPr>
          <p:cNvPr id="135" name="Shape 13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6" name="Shape 13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7" name="Shape 57"/>
        <p:cNvGrpSpPr/>
        <p:nvPr/>
      </p:nvGrpSpPr>
      <p:grpSpPr>
        <a:xfrm>
          <a:off x="0" y="0"/>
          <a:ext cx="0" cy="0"/>
          <a:chOff x="0" y="0"/>
          <a:chExt cx="0" cy="0"/>
        </a:xfrm>
      </p:grpSpPr>
      <p:sp>
        <p:nvSpPr>
          <p:cNvPr id="58" name="Shape 5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59" name="Shape 5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3" name="Shape 63"/>
        <p:cNvGrpSpPr/>
        <p:nvPr/>
      </p:nvGrpSpPr>
      <p:grpSpPr>
        <a:xfrm>
          <a:off x="0" y="0"/>
          <a:ext cx="0" cy="0"/>
          <a:chOff x="0" y="0"/>
          <a:chExt cx="0" cy="0"/>
        </a:xfrm>
      </p:grpSpPr>
      <p:sp>
        <p:nvSpPr>
          <p:cNvPr id="64" name="Shape 6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5" name="Shape 6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9" name="Shape 69"/>
        <p:cNvGrpSpPr/>
        <p:nvPr/>
      </p:nvGrpSpPr>
      <p:grpSpPr>
        <a:xfrm>
          <a:off x="0" y="0"/>
          <a:ext cx="0" cy="0"/>
          <a:chOff x="0" y="0"/>
          <a:chExt cx="0" cy="0"/>
        </a:xfrm>
      </p:grpSpPr>
      <p:sp>
        <p:nvSpPr>
          <p:cNvPr id="70" name="Shape 7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1" name="Shape 7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5" name="Shape 75"/>
        <p:cNvGrpSpPr/>
        <p:nvPr/>
      </p:nvGrpSpPr>
      <p:grpSpPr>
        <a:xfrm>
          <a:off x="0" y="0"/>
          <a:ext cx="0" cy="0"/>
          <a:chOff x="0" y="0"/>
          <a:chExt cx="0" cy="0"/>
        </a:xfrm>
      </p:grpSpPr>
      <p:sp>
        <p:nvSpPr>
          <p:cNvPr id="76" name="Shape 7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7" name="Shape 7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Shape 8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3" name="Shape 8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 name="Shape 88"/>
        <p:cNvGrpSpPr/>
        <p:nvPr/>
      </p:nvGrpSpPr>
      <p:grpSpPr>
        <a:xfrm>
          <a:off x="0" y="0"/>
          <a:ext cx="0" cy="0"/>
          <a:chOff x="0" y="0"/>
          <a:chExt cx="0" cy="0"/>
        </a:xfrm>
      </p:grpSpPr>
      <p:sp>
        <p:nvSpPr>
          <p:cNvPr id="89" name="Shape 8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0" name="Shape 9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Shape 9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7" name="Shape 9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Shape 10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3" name="Shape 10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
  <p:cSld name="Title slid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600" cy="2052600"/>
          </a:xfrm>
          <a:prstGeom prst="rect">
            <a:avLst/>
          </a:prstGeom>
        </p:spPr>
        <p:txBody>
          <a:bodyPr anchorCtr="0" anchor="b" bIns="91425" lIns="91425" rIns="91425" tIns="91425"/>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p:txBody>
      </p:sp>
      <p:sp>
        <p:nvSpPr>
          <p:cNvPr id="11" name="Shape 11"/>
          <p:cNvSpPr txBox="1"/>
          <p:nvPr>
            <p:ph idx="1" type="subTitle"/>
          </p:nvPr>
        </p:nvSpPr>
        <p:spPr>
          <a:xfrm>
            <a:off x="311700" y="2834125"/>
            <a:ext cx="8520600" cy="7926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p:txBody>
      </p:sp>
      <p:sp>
        <p:nvSpPr>
          <p:cNvPr id="12" name="Shape 12"/>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zh-C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Big number">
    <p:spTree>
      <p:nvGrpSpPr>
        <p:cNvPr id="44" name="Shape 44"/>
        <p:cNvGrpSpPr/>
        <p:nvPr/>
      </p:nvGrpSpPr>
      <p:grpSpPr>
        <a:xfrm>
          <a:off x="0" y="0"/>
          <a:ext cx="0" cy="0"/>
          <a:chOff x="0" y="0"/>
          <a:chExt cx="0" cy="0"/>
        </a:xfrm>
      </p:grpSpPr>
      <p:sp>
        <p:nvSpPr>
          <p:cNvPr id="45" name="Shape 45"/>
          <p:cNvSpPr txBox="1"/>
          <p:nvPr>
            <p:ph type="title"/>
          </p:nvPr>
        </p:nvSpPr>
        <p:spPr>
          <a:xfrm>
            <a:off x="311700" y="1106125"/>
            <a:ext cx="8520600" cy="1963500"/>
          </a:xfrm>
          <a:prstGeom prst="rect">
            <a:avLst/>
          </a:prstGeom>
        </p:spPr>
        <p:txBody>
          <a:bodyPr anchorCtr="0" anchor="b" bIns="91425" lIns="91425" rIns="91425" tIns="91425"/>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p:txBody>
      </p:sp>
      <p:sp>
        <p:nvSpPr>
          <p:cNvPr id="46" name="Shape 46"/>
          <p:cNvSpPr txBox="1"/>
          <p:nvPr>
            <p:ph idx="1" type="body"/>
          </p:nvPr>
        </p:nvSpPr>
        <p:spPr>
          <a:xfrm>
            <a:off x="311700" y="3152225"/>
            <a:ext cx="8520600" cy="1300800"/>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47" name="Shape 4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zh-C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zh-C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secHead">
  <p:cSld name="Section header">
    <p:spTree>
      <p:nvGrpSpPr>
        <p:cNvPr id="13" name="Shape 13"/>
        <p:cNvGrpSpPr/>
        <p:nvPr/>
      </p:nvGrpSpPr>
      <p:grpSpPr>
        <a:xfrm>
          <a:off x="0" y="0"/>
          <a:ext cx="0" cy="0"/>
          <a:chOff x="0" y="0"/>
          <a:chExt cx="0" cy="0"/>
        </a:xfrm>
      </p:grpSpPr>
      <p:sp>
        <p:nvSpPr>
          <p:cNvPr id="14" name="Shape 14"/>
          <p:cNvSpPr txBox="1"/>
          <p:nvPr>
            <p:ph type="title"/>
          </p:nvPr>
        </p:nvSpPr>
        <p:spPr>
          <a:xfrm>
            <a:off x="311700" y="2150850"/>
            <a:ext cx="8520600" cy="841800"/>
          </a:xfrm>
          <a:prstGeom prst="rect">
            <a:avLst/>
          </a:prstGeom>
        </p:spPr>
        <p:txBody>
          <a:bodyPr anchorCtr="0" anchor="ctr" bIns="91425" lIns="91425" rIns="91425" tIns="91425"/>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p:txBody>
      </p:sp>
      <p:sp>
        <p:nvSpPr>
          <p:cNvPr id="15" name="Shape 15"/>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zh-C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x">
  <p:cSld name="Title and 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8" name="Shape 18"/>
          <p:cNvSpPr txBox="1"/>
          <p:nvPr>
            <p:ph idx="1" type="body"/>
          </p:nvPr>
        </p:nvSpPr>
        <p:spPr>
          <a:xfrm>
            <a:off x="311700" y="1152475"/>
            <a:ext cx="8520600" cy="34164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9" name="Shape 1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zh-C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ColTx">
  <p:cSld name="Title and two 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3117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3" name="Shape 23"/>
          <p:cNvSpPr txBox="1"/>
          <p:nvPr>
            <p:ph idx="2" type="body"/>
          </p:nvPr>
        </p:nvSpPr>
        <p:spPr>
          <a:xfrm>
            <a:off x="48324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4" name="Shape 2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zh-C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7" name="Shape 2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zh-C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One column 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8000" cy="755700"/>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0" name="Shape 30"/>
          <p:cNvSpPr txBox="1"/>
          <p:nvPr>
            <p:ph idx="1" type="body"/>
          </p:nvPr>
        </p:nvSpPr>
        <p:spPr>
          <a:xfrm>
            <a:off x="311700" y="1389600"/>
            <a:ext cx="2808000" cy="31794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1" name="Shape 31"/>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zh-C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in 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p:spPr>
        <p:txBody>
          <a:bodyPr anchorCtr="0" anchor="ctr" bIns="91425" lIns="91425" rIns="91425" tIns="91425"/>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p:txBody>
      </p:sp>
      <p:sp>
        <p:nvSpPr>
          <p:cNvPr id="34" name="Shape 3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zh-CN"/>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ection title and description">
    <p:spTree>
      <p:nvGrpSpPr>
        <p:cNvPr id="35"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37" name="Shape 37"/>
          <p:cNvSpPr txBox="1"/>
          <p:nvPr>
            <p:ph type="title"/>
          </p:nvPr>
        </p:nvSpPr>
        <p:spPr>
          <a:xfrm>
            <a:off x="265500" y="1233175"/>
            <a:ext cx="4045200" cy="1482300"/>
          </a:xfrm>
          <a:prstGeom prst="rect">
            <a:avLst/>
          </a:prstGeom>
        </p:spPr>
        <p:txBody>
          <a:bodyPr anchorCtr="0" anchor="b" bIns="91425" lIns="91425" rIns="91425" tIns="91425"/>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p:txBody>
      </p:sp>
      <p:sp>
        <p:nvSpPr>
          <p:cNvPr id="38" name="Shape 38"/>
          <p:cNvSpPr txBox="1"/>
          <p:nvPr>
            <p:ph idx="1" type="subTitle"/>
          </p:nvPr>
        </p:nvSpPr>
        <p:spPr>
          <a:xfrm>
            <a:off x="265500" y="2803075"/>
            <a:ext cx="4045200" cy="12351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39" name="Shape 39"/>
          <p:cNvSpPr txBox="1"/>
          <p:nvPr>
            <p:ph idx="2" type="body"/>
          </p:nvPr>
        </p:nvSpPr>
        <p:spPr>
          <a:xfrm>
            <a:off x="4939500" y="724075"/>
            <a:ext cx="3837000" cy="3695100"/>
          </a:xfrm>
          <a:prstGeom prst="rect">
            <a:avLst/>
          </a:prstGeom>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0" name="Shape 40"/>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zh-CN"/>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Caption">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p:spPr>
        <p:txBody>
          <a:bodyPr anchorCtr="0" anchor="ctr" bIns="91425" lIns="91425" rIns="91425" tIns="91425"/>
          <a:lstStyle>
            <a:lvl1pPr lvl="0">
              <a:lnSpc>
                <a:spcPct val="100000"/>
              </a:lnSpc>
              <a:spcBef>
                <a:spcPts val="0"/>
              </a:spcBef>
              <a:spcAft>
                <a:spcPts val="0"/>
              </a:spcAft>
              <a:buNone/>
              <a:defRPr/>
            </a:lvl1pPr>
          </a:lstStyle>
          <a:p/>
        </p:txBody>
      </p:sp>
      <p:sp>
        <p:nvSpPr>
          <p:cNvPr id="43" name="Shape 43"/>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zh-C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rIns="91425" tIns="91425"/>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p:txBody>
      </p:sp>
      <p:sp>
        <p:nvSpPr>
          <p:cNvPr id="8" name="Shape 8"/>
          <p:cNvSpPr txBox="1"/>
          <p:nvPr>
            <p:ph idx="12" type="sldNum"/>
          </p:nvPr>
        </p:nvSpPr>
        <p:spPr>
          <a:xfrm>
            <a:off x="8472457" y="4663216"/>
            <a:ext cx="548700"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zh-CN" sz="1000">
                <a:solidFill>
                  <a:schemeClr val="dk2"/>
                </a:solidFill>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1.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hyperlink" Target="https://www.bbsmax.com/A/VGzlM3aVJb/" TargetMode="External"/><Relationship Id="rId4" Type="http://schemas.openxmlformats.org/officeDocument/2006/relationships/hyperlink" Target="https://www.tensorflow.org/get_started/get_started#importing_tensorflow" TargetMode="External"/><Relationship Id="rId5" Type="http://schemas.openxmlformats.org/officeDocument/2006/relationships/hyperlink" Target="https://en.wikipedia.org/wiki/Gradient_descent" TargetMode="External"/><Relationship Id="rId6" Type="http://schemas.openxmlformats.org/officeDocument/2006/relationships/hyperlink" Target="https://github.com/aymericdamien/TensorFlow-Examples" TargetMode="External"/><Relationship Id="rId7" Type="http://schemas.openxmlformats.org/officeDocument/2006/relationships/hyperlink" Target="https://www.tensorflow.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Shape 54"/>
          <p:cNvSpPr txBox="1"/>
          <p:nvPr>
            <p:ph type="ctrTitle"/>
          </p:nvPr>
        </p:nvSpPr>
        <p:spPr>
          <a:xfrm>
            <a:off x="311708" y="1282475"/>
            <a:ext cx="8520600" cy="2052600"/>
          </a:xfrm>
          <a:prstGeom prst="rect">
            <a:avLst/>
          </a:prstGeom>
        </p:spPr>
        <p:txBody>
          <a:bodyPr anchorCtr="0" anchor="b" bIns="91425" lIns="91425" rIns="91425" tIns="91425">
            <a:noAutofit/>
          </a:bodyPr>
          <a:lstStyle/>
          <a:p>
            <a:pPr lvl="0">
              <a:spcBef>
                <a:spcPts val="0"/>
              </a:spcBef>
              <a:buNone/>
            </a:pPr>
            <a:r>
              <a:rPr lang="zh-CN"/>
              <a:t>TensorFlow</a:t>
            </a:r>
          </a:p>
        </p:txBody>
      </p:sp>
      <p:sp>
        <p:nvSpPr>
          <p:cNvPr id="55" name="Shape 55"/>
          <p:cNvSpPr txBox="1"/>
          <p:nvPr>
            <p:ph idx="1" type="subTitle"/>
          </p:nvPr>
        </p:nvSpPr>
        <p:spPr>
          <a:xfrm>
            <a:off x="311700" y="3518950"/>
            <a:ext cx="8520600" cy="792600"/>
          </a:xfrm>
          <a:prstGeom prst="rect">
            <a:avLst/>
          </a:prstGeom>
        </p:spPr>
        <p:txBody>
          <a:bodyPr anchorCtr="0" anchor="t" bIns="91425" lIns="91425" rIns="91425" tIns="91425">
            <a:noAutofit/>
          </a:bodyPr>
          <a:lstStyle/>
          <a:p>
            <a:pPr lvl="0">
              <a:spcBef>
                <a:spcPts val="0"/>
              </a:spcBef>
              <a:buNone/>
            </a:pPr>
            <a:r>
              <a:rPr lang="zh-CN" sz="2400"/>
              <a:t>An open-source software library for Machine Intelligence</a:t>
            </a:r>
          </a:p>
        </p:txBody>
      </p:sp>
      <p:pic>
        <p:nvPicPr>
          <p:cNvPr descr="logo.jpg" id="56" name="Shape 56"/>
          <p:cNvPicPr preferRelativeResize="0"/>
          <p:nvPr/>
        </p:nvPicPr>
        <p:blipFill>
          <a:blip r:embed="rId3">
            <a:alphaModFix/>
          </a:blip>
          <a:stretch>
            <a:fillRect/>
          </a:stretch>
        </p:blipFill>
        <p:spPr>
          <a:xfrm>
            <a:off x="3253775" y="675175"/>
            <a:ext cx="2636450" cy="1486824"/>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0" name="Shape 110"/>
        <p:cNvGrpSpPr/>
        <p:nvPr/>
      </p:nvGrpSpPr>
      <p:grpSpPr>
        <a:xfrm>
          <a:off x="0" y="0"/>
          <a:ext cx="0" cy="0"/>
          <a:chOff x="0" y="0"/>
          <a:chExt cx="0" cy="0"/>
        </a:xfrm>
      </p:grpSpPr>
      <p:sp>
        <p:nvSpPr>
          <p:cNvPr id="111" name="Shape 111"/>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zh-CN"/>
              <a:t>Loss</a:t>
            </a:r>
          </a:p>
        </p:txBody>
      </p:sp>
      <p:sp>
        <p:nvSpPr>
          <p:cNvPr id="112" name="Shape 112"/>
          <p:cNvSpPr txBox="1"/>
          <p:nvPr>
            <p:ph idx="1" type="body"/>
          </p:nvPr>
        </p:nvSpPr>
        <p:spPr>
          <a:xfrm>
            <a:off x="311700" y="1152475"/>
            <a:ext cx="8520600" cy="3416400"/>
          </a:xfrm>
          <a:prstGeom prst="rect">
            <a:avLst/>
          </a:prstGeom>
        </p:spPr>
        <p:txBody>
          <a:bodyPr anchorCtr="0" anchor="t" bIns="91425" lIns="91425" rIns="91425" tIns="91425">
            <a:noAutofit/>
          </a:bodyPr>
          <a:lstStyle/>
          <a:p>
            <a:pPr lvl="0" rtl="0">
              <a:spcBef>
                <a:spcPts val="1200"/>
              </a:spcBef>
              <a:spcAft>
                <a:spcPts val="1200"/>
              </a:spcAft>
              <a:buClr>
                <a:schemeClr val="dk1"/>
              </a:buClr>
              <a:buSzPct val="91666"/>
              <a:buFont typeface="Arial"/>
              <a:buNone/>
            </a:pPr>
            <a:r>
              <a:rPr lang="zh-CN" sz="1200">
                <a:solidFill>
                  <a:schemeClr val="accent2"/>
                </a:solidFill>
                <a:latin typeface="Roboto"/>
                <a:ea typeface="Roboto"/>
                <a:cs typeface="Roboto"/>
                <a:sym typeface="Roboto"/>
              </a:rPr>
              <a:t>We've created a model, but we don't know how good it is yet. To evaluate the model on training data, we need a </a:t>
            </a:r>
            <a:r>
              <a:rPr lang="zh-CN" sz="1100">
                <a:solidFill>
                  <a:srgbClr val="37474F"/>
                </a:solidFill>
                <a:highlight>
                  <a:srgbClr val="F7F7F7"/>
                </a:highlight>
                <a:latin typeface="Roboto Mono"/>
                <a:ea typeface="Roboto Mono"/>
                <a:cs typeface="Roboto Mono"/>
                <a:sym typeface="Roboto Mono"/>
              </a:rPr>
              <a:t>y </a:t>
            </a:r>
            <a:r>
              <a:rPr lang="zh-CN" sz="1200">
                <a:solidFill>
                  <a:schemeClr val="accent2"/>
                </a:solidFill>
                <a:latin typeface="Roboto"/>
                <a:ea typeface="Roboto"/>
                <a:cs typeface="Roboto"/>
                <a:sym typeface="Roboto"/>
              </a:rPr>
              <a:t>placeholder to provide the desired values, and we need to write a loss function.</a:t>
            </a:r>
          </a:p>
          <a:p>
            <a:pPr lvl="0" rtl="0">
              <a:spcBef>
                <a:spcPts val="1200"/>
              </a:spcBef>
              <a:spcAft>
                <a:spcPts val="1200"/>
              </a:spcAft>
              <a:buNone/>
            </a:pPr>
            <a:r>
              <a:rPr lang="zh-CN" sz="1200">
                <a:solidFill>
                  <a:schemeClr val="accent2"/>
                </a:solidFill>
                <a:latin typeface="Roboto"/>
                <a:ea typeface="Roboto"/>
                <a:cs typeface="Roboto"/>
                <a:sym typeface="Roboto"/>
              </a:rPr>
              <a:t>A loss function measures how far apart the current model is from the provided data. We'll use a standard loss model for linear regression, which sums the squares of the deltas between the current model and the provided data. </a:t>
            </a:r>
            <a:r>
              <a:rPr lang="zh-CN" sz="1100">
                <a:solidFill>
                  <a:srgbClr val="37474F"/>
                </a:solidFill>
                <a:highlight>
                  <a:srgbClr val="F7F7F7"/>
                </a:highlight>
                <a:latin typeface="Roboto Mono"/>
                <a:ea typeface="Roboto Mono"/>
                <a:cs typeface="Roboto Mono"/>
                <a:sym typeface="Roboto Mono"/>
              </a:rPr>
              <a:t>linear_model - y</a:t>
            </a:r>
            <a:r>
              <a:rPr lang="zh-CN" sz="1200">
                <a:solidFill>
                  <a:schemeClr val="accent2"/>
                </a:solidFill>
                <a:latin typeface="Roboto"/>
                <a:ea typeface="Roboto"/>
                <a:cs typeface="Roboto"/>
                <a:sym typeface="Roboto"/>
              </a:rPr>
              <a:t> creates a vector where each element is the corresponding example's error delta. We call </a:t>
            </a:r>
            <a:r>
              <a:rPr lang="zh-CN" sz="1100">
                <a:solidFill>
                  <a:srgbClr val="37474F"/>
                </a:solidFill>
                <a:highlight>
                  <a:srgbClr val="F7F7F7"/>
                </a:highlight>
                <a:latin typeface="Roboto Mono"/>
                <a:ea typeface="Roboto Mono"/>
                <a:cs typeface="Roboto Mono"/>
                <a:sym typeface="Roboto Mono"/>
              </a:rPr>
              <a:t>tf.square</a:t>
            </a:r>
            <a:r>
              <a:rPr lang="zh-CN" sz="1200">
                <a:solidFill>
                  <a:schemeClr val="accent2"/>
                </a:solidFill>
                <a:latin typeface="Roboto"/>
                <a:ea typeface="Roboto"/>
                <a:cs typeface="Roboto"/>
                <a:sym typeface="Roboto"/>
              </a:rPr>
              <a:t> to square that error. Then, we sum all the squared errors to create a single scalar that abstracts the error of all examples using </a:t>
            </a:r>
            <a:r>
              <a:rPr lang="zh-CN" sz="1100">
                <a:solidFill>
                  <a:srgbClr val="37474F"/>
                </a:solidFill>
                <a:highlight>
                  <a:srgbClr val="F7F7F7"/>
                </a:highlight>
                <a:latin typeface="Roboto Mono"/>
                <a:ea typeface="Roboto Mono"/>
                <a:cs typeface="Roboto Mono"/>
                <a:sym typeface="Roboto Mono"/>
              </a:rPr>
              <a:t>tf.reduce_sum</a:t>
            </a:r>
            <a:r>
              <a:rPr lang="zh-CN" sz="1200">
                <a:solidFill>
                  <a:schemeClr val="accent2"/>
                </a:solidFill>
                <a:latin typeface="Roboto"/>
                <a:ea typeface="Roboto"/>
                <a:cs typeface="Roboto"/>
                <a:sym typeface="Roboto"/>
              </a:rPr>
              <a:t>:</a:t>
            </a:r>
          </a:p>
          <a:p>
            <a:pPr indent="-69850" lvl="0" marL="76200" marR="76200" rtl="0">
              <a:lnSpc>
                <a:spcPct val="100000"/>
              </a:lnSpc>
              <a:spcBef>
                <a:spcPts val="1200"/>
              </a:spcBef>
              <a:spcAft>
                <a:spcPts val="1200"/>
              </a:spcAft>
              <a:buClr>
                <a:schemeClr val="dk1"/>
              </a:buClr>
              <a:buSzPct val="100000"/>
              <a:buFont typeface="Arial"/>
              <a:buNone/>
            </a:pPr>
            <a:r>
              <a:rPr lang="zh-CN" sz="1050">
                <a:solidFill>
                  <a:srgbClr val="37474F"/>
                </a:solidFill>
                <a:highlight>
                  <a:srgbClr val="F7F7F7"/>
                </a:highlight>
                <a:latin typeface="Roboto Mono"/>
                <a:ea typeface="Roboto Mono"/>
                <a:cs typeface="Roboto Mono"/>
                <a:sym typeface="Roboto Mono"/>
              </a:rPr>
              <a:t>y = tf.placeholder(tf.float32)</a:t>
            </a:r>
          </a:p>
          <a:p>
            <a:pPr indent="-69850" lvl="0" marL="76200" marR="76200" rtl="0">
              <a:lnSpc>
                <a:spcPct val="100000"/>
              </a:lnSpc>
              <a:spcBef>
                <a:spcPts val="1200"/>
              </a:spcBef>
              <a:spcAft>
                <a:spcPts val="1200"/>
              </a:spcAft>
              <a:buClr>
                <a:schemeClr val="dk1"/>
              </a:buClr>
              <a:buSzPct val="100000"/>
              <a:buFont typeface="Arial"/>
              <a:buNone/>
            </a:pPr>
            <a:r>
              <a:rPr lang="zh-CN" sz="1050">
                <a:solidFill>
                  <a:srgbClr val="37474F"/>
                </a:solidFill>
                <a:highlight>
                  <a:srgbClr val="F7F7F7"/>
                </a:highlight>
                <a:latin typeface="Roboto Mono"/>
                <a:ea typeface="Roboto Mono"/>
                <a:cs typeface="Roboto Mono"/>
                <a:sym typeface="Roboto Mono"/>
              </a:rPr>
              <a:t>squared_deltas = tf.square(linear_model - y)</a:t>
            </a:r>
          </a:p>
          <a:p>
            <a:pPr indent="-69850" lvl="0" marL="76200" marR="76200" rtl="0">
              <a:lnSpc>
                <a:spcPct val="100000"/>
              </a:lnSpc>
              <a:spcBef>
                <a:spcPts val="1200"/>
              </a:spcBef>
              <a:spcAft>
                <a:spcPts val="1200"/>
              </a:spcAft>
              <a:buClr>
                <a:schemeClr val="dk1"/>
              </a:buClr>
              <a:buSzPct val="100000"/>
              <a:buFont typeface="Arial"/>
              <a:buNone/>
            </a:pPr>
            <a:r>
              <a:rPr lang="zh-CN" sz="1050">
                <a:solidFill>
                  <a:srgbClr val="37474F"/>
                </a:solidFill>
                <a:highlight>
                  <a:srgbClr val="F7F7F7"/>
                </a:highlight>
                <a:latin typeface="Roboto Mono"/>
                <a:ea typeface="Roboto Mono"/>
                <a:cs typeface="Roboto Mono"/>
                <a:sym typeface="Roboto Mono"/>
              </a:rPr>
              <a:t>loss = tf.reduce_sum(squared_deltas)</a:t>
            </a:r>
          </a:p>
          <a:p>
            <a:pPr indent="-69850" lvl="0" marL="76200" marR="76200" rtl="0">
              <a:lnSpc>
                <a:spcPct val="142857"/>
              </a:lnSpc>
              <a:spcBef>
                <a:spcPts val="1200"/>
              </a:spcBef>
              <a:spcAft>
                <a:spcPts val="1200"/>
              </a:spcAft>
              <a:buClr>
                <a:schemeClr val="dk1"/>
              </a:buClr>
              <a:buSzPct val="100000"/>
              <a:buFont typeface="Arial"/>
              <a:buNone/>
            </a:pPr>
            <a:r>
              <a:rPr lang="zh-CN" sz="1050">
                <a:solidFill>
                  <a:srgbClr val="3B78E7"/>
                </a:solidFill>
                <a:highlight>
                  <a:srgbClr val="F7F7F7"/>
                </a:highlight>
                <a:latin typeface="Roboto Mono"/>
                <a:ea typeface="Roboto Mono"/>
                <a:cs typeface="Roboto Mono"/>
                <a:sym typeface="Roboto Mono"/>
              </a:rPr>
              <a:t>print</a:t>
            </a:r>
            <a:r>
              <a:rPr lang="zh-CN" sz="1050">
                <a:solidFill>
                  <a:srgbClr val="37474F"/>
                </a:solidFill>
                <a:highlight>
                  <a:srgbClr val="F7F7F7"/>
                </a:highlight>
                <a:latin typeface="Roboto Mono"/>
                <a:ea typeface="Roboto Mono"/>
                <a:cs typeface="Roboto Mono"/>
                <a:sym typeface="Roboto Mono"/>
              </a:rPr>
              <a:t>(sess.run(loss, {x:[</a:t>
            </a:r>
            <a:r>
              <a:rPr lang="zh-CN" sz="1050">
                <a:solidFill>
                  <a:srgbClr val="C53929"/>
                </a:solidFill>
                <a:highlight>
                  <a:srgbClr val="F7F7F7"/>
                </a:highlight>
                <a:latin typeface="Roboto Mono"/>
                <a:ea typeface="Roboto Mono"/>
                <a:cs typeface="Roboto Mono"/>
                <a:sym typeface="Roboto Mono"/>
              </a:rPr>
              <a:t>1</a:t>
            </a:r>
            <a:r>
              <a:rPr lang="zh-CN" sz="1050">
                <a:solidFill>
                  <a:srgbClr val="37474F"/>
                </a:solidFill>
                <a:highlight>
                  <a:srgbClr val="F7F7F7"/>
                </a:highlight>
                <a:latin typeface="Roboto Mono"/>
                <a:ea typeface="Roboto Mono"/>
                <a:cs typeface="Roboto Mono"/>
                <a:sym typeface="Roboto Mono"/>
              </a:rPr>
              <a:t>,</a:t>
            </a:r>
            <a:r>
              <a:rPr lang="zh-CN" sz="1050">
                <a:solidFill>
                  <a:srgbClr val="C53929"/>
                </a:solidFill>
                <a:highlight>
                  <a:srgbClr val="F7F7F7"/>
                </a:highlight>
                <a:latin typeface="Roboto Mono"/>
                <a:ea typeface="Roboto Mono"/>
                <a:cs typeface="Roboto Mono"/>
                <a:sym typeface="Roboto Mono"/>
              </a:rPr>
              <a:t>2</a:t>
            </a:r>
            <a:r>
              <a:rPr lang="zh-CN" sz="1050">
                <a:solidFill>
                  <a:srgbClr val="37474F"/>
                </a:solidFill>
                <a:highlight>
                  <a:srgbClr val="F7F7F7"/>
                </a:highlight>
                <a:latin typeface="Roboto Mono"/>
                <a:ea typeface="Roboto Mono"/>
                <a:cs typeface="Roboto Mono"/>
                <a:sym typeface="Roboto Mono"/>
              </a:rPr>
              <a:t>,</a:t>
            </a:r>
            <a:r>
              <a:rPr lang="zh-CN" sz="1050">
                <a:solidFill>
                  <a:srgbClr val="C53929"/>
                </a:solidFill>
                <a:highlight>
                  <a:srgbClr val="F7F7F7"/>
                </a:highlight>
                <a:latin typeface="Roboto Mono"/>
                <a:ea typeface="Roboto Mono"/>
                <a:cs typeface="Roboto Mono"/>
                <a:sym typeface="Roboto Mono"/>
              </a:rPr>
              <a:t>3</a:t>
            </a:r>
            <a:r>
              <a:rPr lang="zh-CN" sz="1050">
                <a:solidFill>
                  <a:srgbClr val="37474F"/>
                </a:solidFill>
                <a:highlight>
                  <a:srgbClr val="F7F7F7"/>
                </a:highlight>
                <a:latin typeface="Roboto Mono"/>
                <a:ea typeface="Roboto Mono"/>
                <a:cs typeface="Roboto Mono"/>
                <a:sym typeface="Roboto Mono"/>
              </a:rPr>
              <a:t>,</a:t>
            </a:r>
            <a:r>
              <a:rPr lang="zh-CN" sz="1050">
                <a:solidFill>
                  <a:srgbClr val="C53929"/>
                </a:solidFill>
                <a:highlight>
                  <a:srgbClr val="F7F7F7"/>
                </a:highlight>
                <a:latin typeface="Roboto Mono"/>
                <a:ea typeface="Roboto Mono"/>
                <a:cs typeface="Roboto Mono"/>
                <a:sym typeface="Roboto Mono"/>
              </a:rPr>
              <a:t>4</a:t>
            </a:r>
            <a:r>
              <a:rPr lang="zh-CN" sz="1050">
                <a:solidFill>
                  <a:srgbClr val="37474F"/>
                </a:solidFill>
                <a:highlight>
                  <a:srgbClr val="F7F7F7"/>
                </a:highlight>
                <a:latin typeface="Roboto Mono"/>
                <a:ea typeface="Roboto Mono"/>
                <a:cs typeface="Roboto Mono"/>
                <a:sym typeface="Roboto Mono"/>
              </a:rPr>
              <a:t>], y:[</a:t>
            </a:r>
            <a:r>
              <a:rPr lang="zh-CN" sz="1050">
                <a:solidFill>
                  <a:srgbClr val="C53929"/>
                </a:solidFill>
                <a:highlight>
                  <a:srgbClr val="F7F7F7"/>
                </a:highlight>
                <a:latin typeface="Roboto Mono"/>
                <a:ea typeface="Roboto Mono"/>
                <a:cs typeface="Roboto Mono"/>
                <a:sym typeface="Roboto Mono"/>
              </a:rPr>
              <a:t>0</a:t>
            </a:r>
            <a:r>
              <a:rPr lang="zh-CN" sz="1050">
                <a:solidFill>
                  <a:srgbClr val="37474F"/>
                </a:solidFill>
                <a:highlight>
                  <a:srgbClr val="F7F7F7"/>
                </a:highlight>
                <a:latin typeface="Roboto Mono"/>
                <a:ea typeface="Roboto Mono"/>
                <a:cs typeface="Roboto Mono"/>
                <a:sym typeface="Roboto Mono"/>
              </a:rPr>
              <a:t>,-</a:t>
            </a:r>
            <a:r>
              <a:rPr lang="zh-CN" sz="1050">
                <a:solidFill>
                  <a:srgbClr val="C53929"/>
                </a:solidFill>
                <a:highlight>
                  <a:srgbClr val="F7F7F7"/>
                </a:highlight>
                <a:latin typeface="Roboto Mono"/>
                <a:ea typeface="Roboto Mono"/>
                <a:cs typeface="Roboto Mono"/>
                <a:sym typeface="Roboto Mono"/>
              </a:rPr>
              <a:t>1</a:t>
            </a:r>
            <a:r>
              <a:rPr lang="zh-CN" sz="1050">
                <a:solidFill>
                  <a:srgbClr val="37474F"/>
                </a:solidFill>
                <a:highlight>
                  <a:srgbClr val="F7F7F7"/>
                </a:highlight>
                <a:latin typeface="Roboto Mono"/>
                <a:ea typeface="Roboto Mono"/>
                <a:cs typeface="Roboto Mono"/>
                <a:sym typeface="Roboto Mono"/>
              </a:rPr>
              <a:t>,-</a:t>
            </a:r>
            <a:r>
              <a:rPr lang="zh-CN" sz="1050">
                <a:solidFill>
                  <a:srgbClr val="C53929"/>
                </a:solidFill>
                <a:highlight>
                  <a:srgbClr val="F7F7F7"/>
                </a:highlight>
                <a:latin typeface="Roboto Mono"/>
                <a:ea typeface="Roboto Mono"/>
                <a:cs typeface="Roboto Mono"/>
                <a:sym typeface="Roboto Mono"/>
              </a:rPr>
              <a:t>2</a:t>
            </a:r>
            <a:r>
              <a:rPr lang="zh-CN" sz="1050">
                <a:solidFill>
                  <a:srgbClr val="37474F"/>
                </a:solidFill>
                <a:highlight>
                  <a:srgbClr val="F7F7F7"/>
                </a:highlight>
                <a:latin typeface="Roboto Mono"/>
                <a:ea typeface="Roboto Mono"/>
                <a:cs typeface="Roboto Mono"/>
                <a:sym typeface="Roboto Mono"/>
              </a:rPr>
              <a:t>,-</a:t>
            </a:r>
            <a:r>
              <a:rPr lang="zh-CN" sz="1050">
                <a:solidFill>
                  <a:srgbClr val="C53929"/>
                </a:solidFill>
                <a:highlight>
                  <a:srgbClr val="F7F7F7"/>
                </a:highlight>
                <a:latin typeface="Roboto Mono"/>
                <a:ea typeface="Roboto Mono"/>
                <a:cs typeface="Roboto Mono"/>
                <a:sym typeface="Roboto Mono"/>
              </a:rPr>
              <a:t>3</a:t>
            </a:r>
            <a:r>
              <a:rPr lang="zh-CN" sz="1050">
                <a:solidFill>
                  <a:srgbClr val="37474F"/>
                </a:solidFill>
                <a:highlight>
                  <a:srgbClr val="F7F7F7"/>
                </a:highlight>
                <a:latin typeface="Roboto Mono"/>
                <a:ea typeface="Roboto Mono"/>
                <a:cs typeface="Roboto Mono"/>
                <a:sym typeface="Roboto Mono"/>
              </a:rPr>
              <a:t>]}))</a:t>
            </a:r>
          </a:p>
          <a:p>
            <a:pPr lvl="0">
              <a:spcBef>
                <a:spcPts val="0"/>
              </a:spcBef>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6" name="Shape 116"/>
        <p:cNvGrpSpPr/>
        <p:nvPr/>
      </p:nvGrpSpPr>
      <p:grpSpPr>
        <a:xfrm>
          <a:off x="0" y="0"/>
          <a:ext cx="0" cy="0"/>
          <a:chOff x="0" y="0"/>
          <a:chExt cx="0" cy="0"/>
        </a:xfrm>
      </p:grpSpPr>
      <p:sp>
        <p:nvSpPr>
          <p:cNvPr id="117" name="Shape 117"/>
          <p:cNvSpPr txBox="1"/>
          <p:nvPr>
            <p:ph type="title"/>
          </p:nvPr>
        </p:nvSpPr>
        <p:spPr>
          <a:xfrm>
            <a:off x="311700" y="445025"/>
            <a:ext cx="8520600" cy="572700"/>
          </a:xfrm>
          <a:prstGeom prst="rect">
            <a:avLst/>
          </a:prstGeom>
        </p:spPr>
        <p:txBody>
          <a:bodyPr anchorCtr="0" anchor="t" bIns="91425" lIns="91425" rIns="91425" tIns="91425">
            <a:noAutofit/>
          </a:bodyPr>
          <a:lstStyle/>
          <a:p>
            <a:pPr lvl="0" rtl="0">
              <a:lnSpc>
                <a:spcPct val="115000"/>
              </a:lnSpc>
              <a:spcBef>
                <a:spcPts val="0"/>
              </a:spcBef>
              <a:spcAft>
                <a:spcPts val="1600"/>
              </a:spcAft>
              <a:buNone/>
            </a:pPr>
            <a:r>
              <a:rPr lang="zh-CN" sz="1800">
                <a:solidFill>
                  <a:schemeClr val="dk2"/>
                </a:solidFill>
              </a:rPr>
              <a:t>Optimizer</a:t>
            </a:r>
          </a:p>
        </p:txBody>
      </p:sp>
      <p:sp>
        <p:nvSpPr>
          <p:cNvPr id="118" name="Shape 118"/>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0" lvl="0" marL="76200" marR="76200" rtl="0">
              <a:lnSpc>
                <a:spcPct val="142857"/>
              </a:lnSpc>
              <a:spcBef>
                <a:spcPts val="1200"/>
              </a:spcBef>
              <a:spcAft>
                <a:spcPts val="1200"/>
              </a:spcAft>
              <a:buNone/>
            </a:pPr>
            <a:r>
              <a:rPr lang="zh-CN" sz="1200">
                <a:solidFill>
                  <a:schemeClr val="accent2"/>
                </a:solidFill>
                <a:latin typeface="Roboto"/>
                <a:ea typeface="Roboto"/>
                <a:cs typeface="Roboto"/>
                <a:sym typeface="Roboto"/>
              </a:rPr>
              <a:t>A complete discussion of machine learning is out of the scope of this tutorial. However, TensorFlow provides </a:t>
            </a:r>
            <a:r>
              <a:rPr b="1" lang="zh-CN" sz="1200">
                <a:solidFill>
                  <a:schemeClr val="accent2"/>
                </a:solidFill>
                <a:latin typeface="Roboto"/>
                <a:ea typeface="Roboto"/>
                <a:cs typeface="Roboto"/>
                <a:sym typeface="Roboto"/>
              </a:rPr>
              <a:t>optimizers</a:t>
            </a:r>
            <a:r>
              <a:rPr lang="zh-CN" sz="1200">
                <a:solidFill>
                  <a:schemeClr val="accent2"/>
                </a:solidFill>
                <a:latin typeface="Roboto"/>
                <a:ea typeface="Roboto"/>
                <a:cs typeface="Roboto"/>
                <a:sym typeface="Roboto"/>
              </a:rPr>
              <a:t>that slowly change each variable in order to minimize the loss function. The simplest optimizer is </a:t>
            </a:r>
            <a:r>
              <a:rPr b="1" lang="zh-CN" sz="1200">
                <a:solidFill>
                  <a:schemeClr val="accent2"/>
                </a:solidFill>
                <a:latin typeface="Roboto"/>
                <a:ea typeface="Roboto"/>
                <a:cs typeface="Roboto"/>
                <a:sym typeface="Roboto"/>
              </a:rPr>
              <a:t>gradient descent</a:t>
            </a:r>
            <a:r>
              <a:rPr lang="zh-CN" sz="1200">
                <a:solidFill>
                  <a:schemeClr val="accent2"/>
                </a:solidFill>
                <a:latin typeface="Roboto"/>
                <a:ea typeface="Roboto"/>
                <a:cs typeface="Roboto"/>
                <a:sym typeface="Roboto"/>
              </a:rPr>
              <a:t>. It modifies each variable according to the magnitude of the derivative of loss with respect to that variable. In general, computing symbolic derivatives manually is tedious and error-prone. Consequently, TensorFlow can automatically produce derivatives given only a description of the model using the function </a:t>
            </a:r>
            <a:r>
              <a:rPr lang="zh-CN" sz="1100">
                <a:solidFill>
                  <a:srgbClr val="37474F"/>
                </a:solidFill>
                <a:highlight>
                  <a:srgbClr val="F7F7F7"/>
                </a:highlight>
                <a:latin typeface="Roboto Mono"/>
                <a:ea typeface="Roboto Mono"/>
                <a:cs typeface="Roboto Mono"/>
                <a:sym typeface="Roboto Mono"/>
              </a:rPr>
              <a:t>tf.gradients</a:t>
            </a:r>
            <a:r>
              <a:rPr lang="zh-CN" sz="1200">
                <a:solidFill>
                  <a:schemeClr val="accent2"/>
                </a:solidFill>
                <a:latin typeface="Roboto"/>
                <a:ea typeface="Roboto"/>
                <a:cs typeface="Roboto"/>
                <a:sym typeface="Roboto"/>
              </a:rPr>
              <a:t>. For simplicity, optimizers typically do this for you. For example,</a:t>
            </a:r>
          </a:p>
          <a:p>
            <a:pPr indent="0" lvl="0" marL="76200" marR="76200" rtl="0">
              <a:lnSpc>
                <a:spcPct val="100000"/>
              </a:lnSpc>
              <a:spcBef>
                <a:spcPts val="1200"/>
              </a:spcBef>
              <a:spcAft>
                <a:spcPts val="1200"/>
              </a:spcAft>
              <a:buNone/>
            </a:pPr>
            <a:r>
              <a:rPr lang="zh-CN" sz="1050">
                <a:solidFill>
                  <a:srgbClr val="37474F"/>
                </a:solidFill>
                <a:highlight>
                  <a:srgbClr val="F7F7F7"/>
                </a:highlight>
                <a:latin typeface="Roboto Mono"/>
                <a:ea typeface="Roboto Mono"/>
                <a:cs typeface="Roboto Mono"/>
                <a:sym typeface="Roboto Mono"/>
              </a:rPr>
              <a:t>optimizer = tf.train.</a:t>
            </a:r>
            <a:r>
              <a:rPr lang="zh-CN" sz="1050">
                <a:solidFill>
                  <a:srgbClr val="9C27B0"/>
                </a:solidFill>
                <a:highlight>
                  <a:srgbClr val="F7F7F7"/>
                </a:highlight>
                <a:latin typeface="Roboto Mono"/>
                <a:ea typeface="Roboto Mono"/>
                <a:cs typeface="Roboto Mono"/>
                <a:sym typeface="Roboto Mono"/>
              </a:rPr>
              <a:t>GradientDescentOptimizer</a:t>
            </a:r>
            <a:r>
              <a:rPr lang="zh-CN" sz="1050">
                <a:solidFill>
                  <a:srgbClr val="37474F"/>
                </a:solidFill>
                <a:highlight>
                  <a:srgbClr val="F7F7F7"/>
                </a:highlight>
                <a:latin typeface="Roboto Mono"/>
                <a:ea typeface="Roboto Mono"/>
                <a:cs typeface="Roboto Mono"/>
                <a:sym typeface="Roboto Mono"/>
              </a:rPr>
              <a:t>(</a:t>
            </a:r>
            <a:r>
              <a:rPr lang="zh-CN" sz="1050">
                <a:solidFill>
                  <a:srgbClr val="C53929"/>
                </a:solidFill>
                <a:highlight>
                  <a:srgbClr val="F7F7F7"/>
                </a:highlight>
                <a:latin typeface="Roboto Mono"/>
                <a:ea typeface="Roboto Mono"/>
                <a:cs typeface="Roboto Mono"/>
                <a:sym typeface="Roboto Mono"/>
              </a:rPr>
              <a:t>0.01</a:t>
            </a:r>
            <a:r>
              <a:rPr lang="zh-CN" sz="1050">
                <a:solidFill>
                  <a:srgbClr val="37474F"/>
                </a:solidFill>
                <a:highlight>
                  <a:srgbClr val="F7F7F7"/>
                </a:highlight>
                <a:latin typeface="Roboto Mono"/>
                <a:ea typeface="Roboto Mono"/>
                <a:cs typeface="Roboto Mono"/>
                <a:sym typeface="Roboto Mono"/>
              </a:rPr>
              <a:t>)</a:t>
            </a:r>
          </a:p>
          <a:p>
            <a:pPr indent="0" lvl="0" marL="76200" marR="76200" rtl="0">
              <a:lnSpc>
                <a:spcPct val="100000"/>
              </a:lnSpc>
              <a:spcBef>
                <a:spcPts val="1200"/>
              </a:spcBef>
              <a:spcAft>
                <a:spcPts val="1200"/>
              </a:spcAft>
              <a:buNone/>
            </a:pPr>
            <a:r>
              <a:t/>
            </a:r>
            <a:endParaRPr sz="1050">
              <a:solidFill>
                <a:srgbClr val="37474F"/>
              </a:solidFill>
              <a:highlight>
                <a:srgbClr val="F7F7F7"/>
              </a:highlight>
              <a:latin typeface="Roboto Mono"/>
              <a:ea typeface="Roboto Mono"/>
              <a:cs typeface="Roboto Mono"/>
              <a:sym typeface="Roboto Mono"/>
            </a:endParaRPr>
          </a:p>
          <a:p>
            <a:pPr indent="0" lvl="0" marL="76200" marR="76200" rtl="0">
              <a:lnSpc>
                <a:spcPct val="142857"/>
              </a:lnSpc>
              <a:spcBef>
                <a:spcPts val="1200"/>
              </a:spcBef>
              <a:spcAft>
                <a:spcPts val="1200"/>
              </a:spcAft>
              <a:buNone/>
            </a:pPr>
            <a:r>
              <a:t/>
            </a:r>
            <a:endParaRPr sz="1050">
              <a:solidFill>
                <a:srgbClr val="37474F"/>
              </a:solidFill>
              <a:highlight>
                <a:srgbClr val="F7F7F7"/>
              </a:highlight>
              <a:latin typeface="Roboto Mono"/>
              <a:ea typeface="Roboto Mono"/>
              <a:cs typeface="Roboto Mono"/>
              <a:sym typeface="Roboto Mono"/>
            </a:endParaRPr>
          </a:p>
          <a:p>
            <a:pPr indent="0" lvl="0" marL="76200" marR="76200" rtl="0">
              <a:lnSpc>
                <a:spcPct val="142857"/>
              </a:lnSpc>
              <a:spcBef>
                <a:spcPts val="1200"/>
              </a:spcBef>
              <a:spcAft>
                <a:spcPts val="1200"/>
              </a:spcAft>
              <a:buNone/>
            </a:pPr>
            <a:r>
              <a:t/>
            </a:r>
            <a:endParaRPr sz="1200">
              <a:solidFill>
                <a:schemeClr val="accent2"/>
              </a:solidFill>
              <a:latin typeface="Roboto"/>
              <a:ea typeface="Roboto"/>
              <a:cs typeface="Roboto"/>
              <a:sym typeface="Roboto"/>
            </a:endParaRPr>
          </a:p>
          <a:p>
            <a:pPr lvl="0" rtl="0">
              <a:spcBef>
                <a:spcPts val="0"/>
              </a:spcBef>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2" name="Shape 122"/>
        <p:cNvGrpSpPr/>
        <p:nvPr/>
      </p:nvGrpSpPr>
      <p:grpSpPr>
        <a:xfrm>
          <a:off x="0" y="0"/>
          <a:ext cx="0" cy="0"/>
          <a:chOff x="0" y="0"/>
          <a:chExt cx="0" cy="0"/>
        </a:xfrm>
      </p:grpSpPr>
      <p:sp>
        <p:nvSpPr>
          <p:cNvPr id="123" name="Shape 123"/>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zh-CN"/>
              <a:t>Train</a:t>
            </a:r>
          </a:p>
        </p:txBody>
      </p:sp>
      <p:sp>
        <p:nvSpPr>
          <p:cNvPr id="124" name="Shape 124"/>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0" lvl="0" marL="76200" marR="76200" rtl="0">
              <a:lnSpc>
                <a:spcPct val="100000"/>
              </a:lnSpc>
              <a:spcBef>
                <a:spcPts val="1200"/>
              </a:spcBef>
              <a:spcAft>
                <a:spcPts val="1200"/>
              </a:spcAft>
              <a:buNone/>
            </a:pPr>
            <a:r>
              <a:t/>
            </a:r>
            <a:endParaRPr sz="1050">
              <a:solidFill>
                <a:srgbClr val="3B78E7"/>
              </a:solidFill>
              <a:highlight>
                <a:srgbClr val="F7F7F7"/>
              </a:highlight>
              <a:latin typeface="Roboto Mono"/>
              <a:ea typeface="Roboto Mono"/>
              <a:cs typeface="Roboto Mono"/>
              <a:sym typeface="Roboto Mono"/>
            </a:endParaRPr>
          </a:p>
          <a:p>
            <a:pPr indent="0" lvl="0" marL="76200" marR="76200" rtl="0">
              <a:lnSpc>
                <a:spcPct val="100000"/>
              </a:lnSpc>
              <a:spcBef>
                <a:spcPts val="1200"/>
              </a:spcBef>
              <a:spcAft>
                <a:spcPts val="1200"/>
              </a:spcAft>
              <a:buNone/>
            </a:pPr>
            <a:r>
              <a:t/>
            </a:r>
            <a:endParaRPr sz="1050">
              <a:solidFill>
                <a:srgbClr val="3B78E7"/>
              </a:solidFill>
              <a:highlight>
                <a:srgbClr val="F7F7F7"/>
              </a:highlight>
              <a:latin typeface="Roboto Mono"/>
              <a:ea typeface="Roboto Mono"/>
              <a:cs typeface="Roboto Mono"/>
              <a:sym typeface="Roboto Mono"/>
            </a:endParaRPr>
          </a:p>
          <a:p>
            <a:pPr indent="0" lvl="0" marL="76200" marR="76200" rtl="0">
              <a:lnSpc>
                <a:spcPct val="142857"/>
              </a:lnSpc>
              <a:spcBef>
                <a:spcPts val="1200"/>
              </a:spcBef>
              <a:spcAft>
                <a:spcPts val="1200"/>
              </a:spcAft>
              <a:buNone/>
            </a:pPr>
            <a:r>
              <a:rPr lang="zh-CN" sz="1050">
                <a:solidFill>
                  <a:srgbClr val="37474F"/>
                </a:solidFill>
                <a:highlight>
                  <a:srgbClr val="F7F7F7"/>
                </a:highlight>
                <a:latin typeface="Roboto Mono"/>
                <a:ea typeface="Roboto Mono"/>
                <a:cs typeface="Roboto Mono"/>
                <a:sym typeface="Roboto Mono"/>
              </a:rPr>
              <a:t>train = optimizer.minimize(loss)</a:t>
            </a:r>
          </a:p>
          <a:p>
            <a:pPr indent="0" lvl="0" marL="76200" marR="76200" rtl="0">
              <a:lnSpc>
                <a:spcPct val="100000"/>
              </a:lnSpc>
              <a:spcBef>
                <a:spcPts val="1200"/>
              </a:spcBef>
              <a:spcAft>
                <a:spcPts val="1200"/>
              </a:spcAft>
              <a:buNone/>
            </a:pPr>
            <a:r>
              <a:rPr lang="zh-CN" sz="1050">
                <a:solidFill>
                  <a:srgbClr val="37474F"/>
                </a:solidFill>
                <a:highlight>
                  <a:srgbClr val="F7F7F7"/>
                </a:highlight>
                <a:latin typeface="Roboto Mono"/>
                <a:ea typeface="Roboto Mono"/>
                <a:cs typeface="Roboto Mono"/>
                <a:sym typeface="Roboto Mono"/>
              </a:rPr>
              <a:t>sess.run(init) </a:t>
            </a:r>
            <a:r>
              <a:rPr lang="zh-CN" sz="1050">
                <a:solidFill>
                  <a:srgbClr val="D81B60"/>
                </a:solidFill>
                <a:highlight>
                  <a:srgbClr val="F7F7F7"/>
                </a:highlight>
                <a:latin typeface="Roboto Mono"/>
                <a:ea typeface="Roboto Mono"/>
                <a:cs typeface="Roboto Mono"/>
                <a:sym typeface="Roboto Mono"/>
              </a:rPr>
              <a:t># reset values to incorrect defaults.</a:t>
            </a:r>
          </a:p>
          <a:p>
            <a:pPr indent="0" lvl="0" marL="76200" marR="76200" rtl="0">
              <a:lnSpc>
                <a:spcPct val="100000"/>
              </a:lnSpc>
              <a:spcBef>
                <a:spcPts val="1200"/>
              </a:spcBef>
              <a:spcAft>
                <a:spcPts val="1200"/>
              </a:spcAft>
              <a:buNone/>
            </a:pPr>
            <a:r>
              <a:rPr lang="zh-CN" sz="1050">
                <a:solidFill>
                  <a:srgbClr val="3B78E7"/>
                </a:solidFill>
                <a:highlight>
                  <a:srgbClr val="F7F7F7"/>
                </a:highlight>
                <a:latin typeface="Roboto Mono"/>
                <a:ea typeface="Roboto Mono"/>
                <a:cs typeface="Roboto Mono"/>
                <a:sym typeface="Roboto Mono"/>
              </a:rPr>
              <a:t>for</a:t>
            </a:r>
            <a:r>
              <a:rPr lang="zh-CN" sz="1050">
                <a:solidFill>
                  <a:srgbClr val="37474F"/>
                </a:solidFill>
                <a:highlight>
                  <a:srgbClr val="F7F7F7"/>
                </a:highlight>
                <a:latin typeface="Roboto Mono"/>
                <a:ea typeface="Roboto Mono"/>
                <a:cs typeface="Roboto Mono"/>
                <a:sym typeface="Roboto Mono"/>
              </a:rPr>
              <a:t> i </a:t>
            </a:r>
            <a:r>
              <a:rPr lang="zh-CN" sz="1050">
                <a:solidFill>
                  <a:srgbClr val="3B78E7"/>
                </a:solidFill>
                <a:highlight>
                  <a:srgbClr val="F7F7F7"/>
                </a:highlight>
                <a:latin typeface="Roboto Mono"/>
                <a:ea typeface="Roboto Mono"/>
                <a:cs typeface="Roboto Mono"/>
                <a:sym typeface="Roboto Mono"/>
              </a:rPr>
              <a:t>in</a:t>
            </a:r>
            <a:r>
              <a:rPr lang="zh-CN" sz="1050">
                <a:solidFill>
                  <a:srgbClr val="37474F"/>
                </a:solidFill>
                <a:highlight>
                  <a:srgbClr val="F7F7F7"/>
                </a:highlight>
                <a:latin typeface="Roboto Mono"/>
                <a:ea typeface="Roboto Mono"/>
                <a:cs typeface="Roboto Mono"/>
                <a:sym typeface="Roboto Mono"/>
              </a:rPr>
              <a:t> range(</a:t>
            </a:r>
            <a:r>
              <a:rPr lang="zh-CN" sz="1050">
                <a:solidFill>
                  <a:srgbClr val="C53929"/>
                </a:solidFill>
                <a:highlight>
                  <a:srgbClr val="F7F7F7"/>
                </a:highlight>
                <a:latin typeface="Roboto Mono"/>
                <a:ea typeface="Roboto Mono"/>
                <a:cs typeface="Roboto Mono"/>
                <a:sym typeface="Roboto Mono"/>
              </a:rPr>
              <a:t>1000</a:t>
            </a:r>
            <a:r>
              <a:rPr lang="zh-CN" sz="1050">
                <a:solidFill>
                  <a:srgbClr val="37474F"/>
                </a:solidFill>
                <a:highlight>
                  <a:srgbClr val="F7F7F7"/>
                </a:highlight>
                <a:latin typeface="Roboto Mono"/>
                <a:ea typeface="Roboto Mono"/>
                <a:cs typeface="Roboto Mono"/>
                <a:sym typeface="Roboto Mono"/>
              </a:rPr>
              <a:t>):</a:t>
            </a:r>
          </a:p>
          <a:p>
            <a:pPr indent="0" lvl="0" marL="76200" marR="76200" rtl="0">
              <a:lnSpc>
                <a:spcPct val="100000"/>
              </a:lnSpc>
              <a:spcBef>
                <a:spcPts val="1200"/>
              </a:spcBef>
              <a:spcAft>
                <a:spcPts val="1200"/>
              </a:spcAft>
              <a:buNone/>
            </a:pPr>
            <a:r>
              <a:rPr lang="zh-CN" sz="1050">
                <a:solidFill>
                  <a:srgbClr val="37474F"/>
                </a:solidFill>
                <a:highlight>
                  <a:srgbClr val="F7F7F7"/>
                </a:highlight>
                <a:latin typeface="Roboto Mono"/>
                <a:ea typeface="Roboto Mono"/>
                <a:cs typeface="Roboto Mono"/>
                <a:sym typeface="Roboto Mono"/>
              </a:rPr>
              <a:t>  sess.run(train, {x:[</a:t>
            </a:r>
            <a:r>
              <a:rPr lang="zh-CN" sz="1050">
                <a:solidFill>
                  <a:srgbClr val="C53929"/>
                </a:solidFill>
                <a:highlight>
                  <a:srgbClr val="F7F7F7"/>
                </a:highlight>
                <a:latin typeface="Roboto Mono"/>
                <a:ea typeface="Roboto Mono"/>
                <a:cs typeface="Roboto Mono"/>
                <a:sym typeface="Roboto Mono"/>
              </a:rPr>
              <a:t>1</a:t>
            </a:r>
            <a:r>
              <a:rPr lang="zh-CN" sz="1050">
                <a:solidFill>
                  <a:srgbClr val="37474F"/>
                </a:solidFill>
                <a:highlight>
                  <a:srgbClr val="F7F7F7"/>
                </a:highlight>
                <a:latin typeface="Roboto Mono"/>
                <a:ea typeface="Roboto Mono"/>
                <a:cs typeface="Roboto Mono"/>
                <a:sym typeface="Roboto Mono"/>
              </a:rPr>
              <a:t>,</a:t>
            </a:r>
            <a:r>
              <a:rPr lang="zh-CN" sz="1050">
                <a:solidFill>
                  <a:srgbClr val="C53929"/>
                </a:solidFill>
                <a:highlight>
                  <a:srgbClr val="F7F7F7"/>
                </a:highlight>
                <a:latin typeface="Roboto Mono"/>
                <a:ea typeface="Roboto Mono"/>
                <a:cs typeface="Roboto Mono"/>
                <a:sym typeface="Roboto Mono"/>
              </a:rPr>
              <a:t>2</a:t>
            </a:r>
            <a:r>
              <a:rPr lang="zh-CN" sz="1050">
                <a:solidFill>
                  <a:srgbClr val="37474F"/>
                </a:solidFill>
                <a:highlight>
                  <a:srgbClr val="F7F7F7"/>
                </a:highlight>
                <a:latin typeface="Roboto Mono"/>
                <a:ea typeface="Roboto Mono"/>
                <a:cs typeface="Roboto Mono"/>
                <a:sym typeface="Roboto Mono"/>
              </a:rPr>
              <a:t>,</a:t>
            </a:r>
            <a:r>
              <a:rPr lang="zh-CN" sz="1050">
                <a:solidFill>
                  <a:srgbClr val="C53929"/>
                </a:solidFill>
                <a:highlight>
                  <a:srgbClr val="F7F7F7"/>
                </a:highlight>
                <a:latin typeface="Roboto Mono"/>
                <a:ea typeface="Roboto Mono"/>
                <a:cs typeface="Roboto Mono"/>
                <a:sym typeface="Roboto Mono"/>
              </a:rPr>
              <a:t>3</a:t>
            </a:r>
            <a:r>
              <a:rPr lang="zh-CN" sz="1050">
                <a:solidFill>
                  <a:srgbClr val="37474F"/>
                </a:solidFill>
                <a:highlight>
                  <a:srgbClr val="F7F7F7"/>
                </a:highlight>
                <a:latin typeface="Roboto Mono"/>
                <a:ea typeface="Roboto Mono"/>
                <a:cs typeface="Roboto Mono"/>
                <a:sym typeface="Roboto Mono"/>
              </a:rPr>
              <a:t>,</a:t>
            </a:r>
            <a:r>
              <a:rPr lang="zh-CN" sz="1050">
                <a:solidFill>
                  <a:srgbClr val="C53929"/>
                </a:solidFill>
                <a:highlight>
                  <a:srgbClr val="F7F7F7"/>
                </a:highlight>
                <a:latin typeface="Roboto Mono"/>
                <a:ea typeface="Roboto Mono"/>
                <a:cs typeface="Roboto Mono"/>
                <a:sym typeface="Roboto Mono"/>
              </a:rPr>
              <a:t>4</a:t>
            </a:r>
            <a:r>
              <a:rPr lang="zh-CN" sz="1050">
                <a:solidFill>
                  <a:srgbClr val="37474F"/>
                </a:solidFill>
                <a:highlight>
                  <a:srgbClr val="F7F7F7"/>
                </a:highlight>
                <a:latin typeface="Roboto Mono"/>
                <a:ea typeface="Roboto Mono"/>
                <a:cs typeface="Roboto Mono"/>
                <a:sym typeface="Roboto Mono"/>
              </a:rPr>
              <a:t>], y:[</a:t>
            </a:r>
            <a:r>
              <a:rPr lang="zh-CN" sz="1050">
                <a:solidFill>
                  <a:srgbClr val="C53929"/>
                </a:solidFill>
                <a:highlight>
                  <a:srgbClr val="F7F7F7"/>
                </a:highlight>
                <a:latin typeface="Roboto Mono"/>
                <a:ea typeface="Roboto Mono"/>
                <a:cs typeface="Roboto Mono"/>
                <a:sym typeface="Roboto Mono"/>
              </a:rPr>
              <a:t>0</a:t>
            </a:r>
            <a:r>
              <a:rPr lang="zh-CN" sz="1050">
                <a:solidFill>
                  <a:srgbClr val="37474F"/>
                </a:solidFill>
                <a:highlight>
                  <a:srgbClr val="F7F7F7"/>
                </a:highlight>
                <a:latin typeface="Roboto Mono"/>
                <a:ea typeface="Roboto Mono"/>
                <a:cs typeface="Roboto Mono"/>
                <a:sym typeface="Roboto Mono"/>
              </a:rPr>
              <a:t>,-</a:t>
            </a:r>
            <a:r>
              <a:rPr lang="zh-CN" sz="1050">
                <a:solidFill>
                  <a:srgbClr val="C53929"/>
                </a:solidFill>
                <a:highlight>
                  <a:srgbClr val="F7F7F7"/>
                </a:highlight>
                <a:latin typeface="Roboto Mono"/>
                <a:ea typeface="Roboto Mono"/>
                <a:cs typeface="Roboto Mono"/>
                <a:sym typeface="Roboto Mono"/>
              </a:rPr>
              <a:t>1</a:t>
            </a:r>
            <a:r>
              <a:rPr lang="zh-CN" sz="1050">
                <a:solidFill>
                  <a:srgbClr val="37474F"/>
                </a:solidFill>
                <a:highlight>
                  <a:srgbClr val="F7F7F7"/>
                </a:highlight>
                <a:latin typeface="Roboto Mono"/>
                <a:ea typeface="Roboto Mono"/>
                <a:cs typeface="Roboto Mono"/>
                <a:sym typeface="Roboto Mono"/>
              </a:rPr>
              <a:t>,-</a:t>
            </a:r>
            <a:r>
              <a:rPr lang="zh-CN" sz="1050">
                <a:solidFill>
                  <a:srgbClr val="C53929"/>
                </a:solidFill>
                <a:highlight>
                  <a:srgbClr val="F7F7F7"/>
                </a:highlight>
                <a:latin typeface="Roboto Mono"/>
                <a:ea typeface="Roboto Mono"/>
                <a:cs typeface="Roboto Mono"/>
                <a:sym typeface="Roboto Mono"/>
              </a:rPr>
              <a:t>2</a:t>
            </a:r>
            <a:r>
              <a:rPr lang="zh-CN" sz="1050">
                <a:solidFill>
                  <a:srgbClr val="37474F"/>
                </a:solidFill>
                <a:highlight>
                  <a:srgbClr val="F7F7F7"/>
                </a:highlight>
                <a:latin typeface="Roboto Mono"/>
                <a:ea typeface="Roboto Mono"/>
                <a:cs typeface="Roboto Mono"/>
                <a:sym typeface="Roboto Mono"/>
              </a:rPr>
              <a:t>,-</a:t>
            </a:r>
            <a:r>
              <a:rPr lang="zh-CN" sz="1050">
                <a:solidFill>
                  <a:srgbClr val="C53929"/>
                </a:solidFill>
                <a:highlight>
                  <a:srgbClr val="F7F7F7"/>
                </a:highlight>
                <a:latin typeface="Roboto Mono"/>
                <a:ea typeface="Roboto Mono"/>
                <a:cs typeface="Roboto Mono"/>
                <a:sym typeface="Roboto Mono"/>
              </a:rPr>
              <a:t>3</a:t>
            </a:r>
            <a:r>
              <a:rPr lang="zh-CN" sz="1050">
                <a:solidFill>
                  <a:srgbClr val="37474F"/>
                </a:solidFill>
                <a:highlight>
                  <a:srgbClr val="F7F7F7"/>
                </a:highlight>
                <a:latin typeface="Roboto Mono"/>
                <a:ea typeface="Roboto Mono"/>
                <a:cs typeface="Roboto Mono"/>
                <a:sym typeface="Roboto Mono"/>
              </a:rPr>
              <a:t>]})</a:t>
            </a:r>
          </a:p>
          <a:p>
            <a:pPr indent="0" lvl="0" marL="76200" marR="76200" rtl="0">
              <a:lnSpc>
                <a:spcPct val="100000"/>
              </a:lnSpc>
              <a:spcBef>
                <a:spcPts val="1200"/>
              </a:spcBef>
              <a:spcAft>
                <a:spcPts val="1200"/>
              </a:spcAft>
              <a:buNone/>
            </a:pPr>
            <a:r>
              <a:t/>
            </a:r>
            <a:endParaRPr sz="1050">
              <a:solidFill>
                <a:srgbClr val="37474F"/>
              </a:solidFill>
              <a:highlight>
                <a:srgbClr val="F7F7F7"/>
              </a:highlight>
              <a:latin typeface="Roboto Mono"/>
              <a:ea typeface="Roboto Mono"/>
              <a:cs typeface="Roboto Mono"/>
              <a:sym typeface="Roboto Mono"/>
            </a:endParaRPr>
          </a:p>
          <a:p>
            <a:pPr indent="0" lvl="0" marL="76200" marR="76200" rtl="0">
              <a:lnSpc>
                <a:spcPct val="142857"/>
              </a:lnSpc>
              <a:spcBef>
                <a:spcPts val="1200"/>
              </a:spcBef>
              <a:spcAft>
                <a:spcPts val="1200"/>
              </a:spcAft>
              <a:buNone/>
            </a:pPr>
            <a:r>
              <a:rPr lang="zh-CN" sz="1050">
                <a:solidFill>
                  <a:srgbClr val="3B78E7"/>
                </a:solidFill>
                <a:highlight>
                  <a:srgbClr val="F7F7F7"/>
                </a:highlight>
                <a:latin typeface="Roboto Mono"/>
                <a:ea typeface="Roboto Mono"/>
                <a:cs typeface="Roboto Mono"/>
                <a:sym typeface="Roboto Mono"/>
              </a:rPr>
              <a:t>print</a:t>
            </a:r>
            <a:r>
              <a:rPr lang="zh-CN" sz="1050">
                <a:solidFill>
                  <a:srgbClr val="37474F"/>
                </a:solidFill>
                <a:highlight>
                  <a:srgbClr val="F7F7F7"/>
                </a:highlight>
                <a:latin typeface="Roboto Mono"/>
                <a:ea typeface="Roboto Mono"/>
                <a:cs typeface="Roboto Mono"/>
                <a:sym typeface="Roboto Mono"/>
              </a:rPr>
              <a:t>(sess.run([W, b]))</a:t>
            </a:r>
          </a:p>
          <a:p>
            <a:pPr indent="-69850" lvl="0" marL="76200" marR="76200" rtl="0">
              <a:lnSpc>
                <a:spcPct val="142857"/>
              </a:lnSpc>
              <a:spcBef>
                <a:spcPts val="1200"/>
              </a:spcBef>
              <a:spcAft>
                <a:spcPts val="1200"/>
              </a:spcAft>
              <a:buClr>
                <a:schemeClr val="dk1"/>
              </a:buClr>
              <a:buSzPct val="100000"/>
              <a:buFont typeface="Arial"/>
              <a:buNone/>
            </a:pPr>
            <a:r>
              <a:t/>
            </a:r>
            <a:endParaRPr sz="1050">
              <a:solidFill>
                <a:srgbClr val="3B78E7"/>
              </a:solidFill>
              <a:highlight>
                <a:srgbClr val="F7F7F7"/>
              </a:highlight>
              <a:latin typeface="Roboto Mono"/>
              <a:ea typeface="Roboto Mono"/>
              <a:cs typeface="Roboto Mono"/>
              <a:sym typeface="Roboto Mono"/>
            </a:endParaRPr>
          </a:p>
          <a:p>
            <a:pPr lvl="0">
              <a:spcBef>
                <a:spcPts val="0"/>
              </a:spcBef>
              <a:buNone/>
            </a:pPr>
            <a:r>
              <a:t/>
            </a:r>
            <a:endParaRPr/>
          </a:p>
        </p:txBody>
      </p:sp>
      <p:pic>
        <p:nvPicPr>
          <p:cNvPr descr="ball.png" id="125" name="Shape 125"/>
          <p:cNvPicPr preferRelativeResize="0"/>
          <p:nvPr/>
        </p:nvPicPr>
        <p:blipFill>
          <a:blip r:embed="rId3">
            <a:alphaModFix/>
          </a:blip>
          <a:stretch>
            <a:fillRect/>
          </a:stretch>
        </p:blipFill>
        <p:spPr>
          <a:xfrm>
            <a:off x="4645123" y="1924250"/>
            <a:ext cx="4445849" cy="240912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9" name="Shape 129"/>
        <p:cNvGrpSpPr/>
        <p:nvPr/>
      </p:nvGrpSpPr>
      <p:grpSpPr>
        <a:xfrm>
          <a:off x="0" y="0"/>
          <a:ext cx="0" cy="0"/>
          <a:chOff x="0" y="0"/>
          <a:chExt cx="0" cy="0"/>
        </a:xfrm>
      </p:grpSpPr>
      <p:sp>
        <p:nvSpPr>
          <p:cNvPr id="130" name="Shape 130"/>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zh-CN"/>
              <a:t>Train</a:t>
            </a:r>
          </a:p>
        </p:txBody>
      </p:sp>
      <p:sp>
        <p:nvSpPr>
          <p:cNvPr id="131" name="Shape 131"/>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rPr lang="zh-CN"/>
              <a:t>linear regression in </a:t>
            </a:r>
            <a:r>
              <a:rPr lang="zh-CN"/>
              <a:t>TensorFlow-Examples </a:t>
            </a:r>
          </a:p>
          <a:p>
            <a:pPr lvl="0">
              <a:spcBef>
                <a:spcPts val="0"/>
              </a:spcBef>
              <a:buNone/>
            </a:pPr>
            <a:r>
              <a:t/>
            </a:r>
            <a:endParaRPr/>
          </a:p>
        </p:txBody>
      </p:sp>
      <p:pic>
        <p:nvPicPr>
          <p:cNvPr descr="Figure_1.png" id="132" name="Shape 132"/>
          <p:cNvPicPr preferRelativeResize="0"/>
          <p:nvPr/>
        </p:nvPicPr>
        <p:blipFill>
          <a:blip r:embed="rId3">
            <a:alphaModFix/>
          </a:blip>
          <a:stretch>
            <a:fillRect/>
          </a:stretch>
        </p:blipFill>
        <p:spPr>
          <a:xfrm>
            <a:off x="345725" y="1963200"/>
            <a:ext cx="3718275" cy="2788700"/>
          </a:xfrm>
          <a:prstGeom prst="rect">
            <a:avLst/>
          </a:prstGeom>
          <a:noFill/>
          <a:ln>
            <a:noFill/>
          </a:ln>
        </p:spPr>
      </p:pic>
      <p:pic>
        <p:nvPicPr>
          <p:cNvPr descr="Figure_1-1.png" id="133" name="Shape 133"/>
          <p:cNvPicPr preferRelativeResize="0"/>
          <p:nvPr/>
        </p:nvPicPr>
        <p:blipFill>
          <a:blip r:embed="rId4">
            <a:alphaModFix/>
          </a:blip>
          <a:stretch>
            <a:fillRect/>
          </a:stretch>
        </p:blipFill>
        <p:spPr>
          <a:xfrm>
            <a:off x="4508500" y="2180150"/>
            <a:ext cx="3139724" cy="2354799"/>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7" name="Shape 137"/>
        <p:cNvGrpSpPr/>
        <p:nvPr/>
      </p:nvGrpSpPr>
      <p:grpSpPr>
        <a:xfrm>
          <a:off x="0" y="0"/>
          <a:ext cx="0" cy="0"/>
          <a:chOff x="0" y="0"/>
          <a:chExt cx="0" cy="0"/>
        </a:xfrm>
      </p:grpSpPr>
      <p:sp>
        <p:nvSpPr>
          <p:cNvPr id="138" name="Shape 138"/>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zh-CN"/>
              <a:t>references</a:t>
            </a:r>
          </a:p>
        </p:txBody>
      </p:sp>
      <p:sp>
        <p:nvSpPr>
          <p:cNvPr id="139" name="Shape 139"/>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317500" lvl="0" marL="457200" rtl="0">
              <a:spcBef>
                <a:spcPts val="0"/>
              </a:spcBef>
              <a:buSzPct val="100000"/>
            </a:pPr>
            <a:r>
              <a:rPr lang="zh-CN" sz="1400" u="sng">
                <a:solidFill>
                  <a:schemeClr val="hlink"/>
                </a:solidFill>
                <a:hlinkClick r:id="rId3"/>
              </a:rPr>
              <a:t>https://www.bbsmax.com/A/VGzlM3aVJb/</a:t>
            </a:r>
          </a:p>
          <a:p>
            <a:pPr indent="-317500" lvl="0" marL="457200" rtl="0">
              <a:spcBef>
                <a:spcPts val="0"/>
              </a:spcBef>
              <a:buClr>
                <a:schemeClr val="dk1"/>
              </a:buClr>
              <a:buSzPct val="100000"/>
            </a:pPr>
            <a:r>
              <a:rPr lang="zh-CN" sz="1400" u="sng">
                <a:solidFill>
                  <a:schemeClr val="hlink"/>
                </a:solidFill>
                <a:hlinkClick r:id="rId4"/>
              </a:rPr>
              <a:t>https://www.tensorflow.org/get_started/get_started#importing_tensorflow</a:t>
            </a:r>
          </a:p>
          <a:p>
            <a:pPr indent="-317500" lvl="0" marL="457200" rtl="0">
              <a:spcBef>
                <a:spcPts val="0"/>
              </a:spcBef>
              <a:buClr>
                <a:schemeClr val="dk1"/>
              </a:buClr>
              <a:buSzPct val="100000"/>
            </a:pPr>
            <a:r>
              <a:rPr lang="zh-CN" sz="1400" u="sng">
                <a:solidFill>
                  <a:schemeClr val="hlink"/>
                </a:solidFill>
                <a:hlinkClick r:id="rId5"/>
              </a:rPr>
              <a:t>https://en.wikipedia.org/wiki/Gradient_descent</a:t>
            </a:r>
            <a:r>
              <a:rPr lang="zh-CN" sz="1400">
                <a:solidFill>
                  <a:schemeClr val="dk1"/>
                </a:solidFill>
              </a:rPr>
              <a:t> </a:t>
            </a:r>
          </a:p>
          <a:p>
            <a:pPr indent="-317500" lvl="0" marL="457200" rtl="0">
              <a:spcBef>
                <a:spcPts val="0"/>
              </a:spcBef>
              <a:buClr>
                <a:schemeClr val="dk1"/>
              </a:buClr>
              <a:buSzPct val="100000"/>
            </a:pPr>
            <a:r>
              <a:rPr lang="zh-CN" sz="1400" u="sng">
                <a:solidFill>
                  <a:schemeClr val="hlink"/>
                </a:solidFill>
                <a:hlinkClick r:id="rId6"/>
              </a:rPr>
              <a:t>https://github.com/aymericdamien/TensorFlow-Examples</a:t>
            </a:r>
          </a:p>
          <a:p>
            <a:pPr indent="-317500" lvl="0" marL="457200">
              <a:spcBef>
                <a:spcPts val="0"/>
              </a:spcBef>
              <a:buClr>
                <a:schemeClr val="dk1"/>
              </a:buClr>
              <a:buSzPct val="100000"/>
            </a:pPr>
            <a:r>
              <a:rPr lang="zh-CN" sz="1400" u="sng">
                <a:solidFill>
                  <a:schemeClr val="hlink"/>
                </a:solidFill>
                <a:hlinkClick r:id="rId7"/>
              </a:rPr>
              <a:t>https://www.tensorflow.org/</a:t>
            </a:r>
            <a:r>
              <a:rPr lang="zh-CN" sz="1400">
                <a:solidFill>
                  <a:schemeClr val="dk1"/>
                </a:solidFill>
              </a:rPr>
              <a:t> </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0" name="Shape 60"/>
        <p:cNvGrpSpPr/>
        <p:nvPr/>
      </p:nvGrpSpPr>
      <p:grpSpPr>
        <a:xfrm>
          <a:off x="0" y="0"/>
          <a:ext cx="0" cy="0"/>
          <a:chOff x="0" y="0"/>
          <a:chExt cx="0" cy="0"/>
        </a:xfrm>
      </p:grpSpPr>
      <p:sp>
        <p:nvSpPr>
          <p:cNvPr id="61" name="Shape 61"/>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zh-CN"/>
              <a:t>C</a:t>
            </a:r>
            <a:r>
              <a:rPr lang="zh-CN"/>
              <a:t>ontents</a:t>
            </a:r>
          </a:p>
        </p:txBody>
      </p:sp>
      <p:sp>
        <p:nvSpPr>
          <p:cNvPr id="62" name="Shape 62"/>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228600" lvl="0" marL="457200" rtl="0">
              <a:spcBef>
                <a:spcPts val="0"/>
              </a:spcBef>
              <a:buAutoNum type="arabicPeriod"/>
            </a:pPr>
            <a:r>
              <a:rPr lang="zh-CN"/>
              <a:t>What is TensorFlow?</a:t>
            </a:r>
          </a:p>
          <a:p>
            <a:pPr indent="-228600" lvl="0" marL="457200" rtl="0">
              <a:spcBef>
                <a:spcPts val="0"/>
              </a:spcBef>
              <a:buAutoNum type="arabicPeriod"/>
            </a:pPr>
            <a:r>
              <a:rPr lang="zh-CN"/>
              <a:t>Basic concept</a:t>
            </a:r>
          </a:p>
          <a:p>
            <a:pPr indent="-228600" lvl="0" marL="457200" rtl="0">
              <a:spcBef>
                <a:spcPts val="0"/>
              </a:spcBef>
              <a:buAutoNum type="arabicPeriod"/>
            </a:pPr>
            <a:r>
              <a:rPr lang="zh-CN"/>
              <a:t>Basic operation</a:t>
            </a:r>
          </a:p>
          <a:p>
            <a:pPr indent="-228600" lvl="0" marL="457200" rtl="0">
              <a:spcBef>
                <a:spcPts val="0"/>
              </a:spcBef>
              <a:buAutoNum type="arabicPeriod"/>
            </a:pPr>
            <a:r>
              <a:rPr lang="zh-CN"/>
              <a:t>Linear model</a:t>
            </a:r>
          </a:p>
          <a:p>
            <a:pPr indent="-228600" lvl="0" marL="457200" rtl="0">
              <a:spcBef>
                <a:spcPts val="0"/>
              </a:spcBef>
              <a:buAutoNum type="arabicPeriod"/>
            </a:pPr>
            <a:r>
              <a:rPr lang="zh-CN"/>
              <a:t>Loss</a:t>
            </a:r>
          </a:p>
          <a:p>
            <a:pPr indent="-228600" lvl="0" marL="457200" rtl="0">
              <a:spcBef>
                <a:spcPts val="0"/>
              </a:spcBef>
              <a:buAutoNum type="arabicPeriod"/>
            </a:pPr>
            <a:r>
              <a:rPr lang="zh-CN"/>
              <a:t>Optimizer</a:t>
            </a:r>
          </a:p>
          <a:p>
            <a:pPr indent="-228600" lvl="0" marL="457200">
              <a:spcBef>
                <a:spcPts val="0"/>
              </a:spcBef>
              <a:buAutoNum type="arabicPeriod"/>
            </a:pPr>
            <a:r>
              <a:rPr lang="zh-CN"/>
              <a:t>Train</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6" name="Shape 66"/>
        <p:cNvGrpSpPr/>
        <p:nvPr/>
      </p:nvGrpSpPr>
      <p:grpSpPr>
        <a:xfrm>
          <a:off x="0" y="0"/>
          <a:ext cx="0" cy="0"/>
          <a:chOff x="0" y="0"/>
          <a:chExt cx="0" cy="0"/>
        </a:xfrm>
      </p:grpSpPr>
      <p:sp>
        <p:nvSpPr>
          <p:cNvPr id="67" name="Shape 67"/>
          <p:cNvSpPr txBox="1"/>
          <p:nvPr>
            <p:ph type="title"/>
          </p:nvPr>
        </p:nvSpPr>
        <p:spPr>
          <a:xfrm>
            <a:off x="311700" y="445025"/>
            <a:ext cx="8520600" cy="572700"/>
          </a:xfrm>
          <a:prstGeom prst="rect">
            <a:avLst/>
          </a:prstGeom>
        </p:spPr>
        <p:txBody>
          <a:bodyPr anchorCtr="0" anchor="t" bIns="91425" lIns="91425" rIns="91425" tIns="91425">
            <a:noAutofit/>
          </a:bodyPr>
          <a:lstStyle/>
          <a:p>
            <a:pPr lvl="0" rtl="0">
              <a:lnSpc>
                <a:spcPct val="115000"/>
              </a:lnSpc>
              <a:spcBef>
                <a:spcPts val="0"/>
              </a:spcBef>
              <a:spcAft>
                <a:spcPts val="1600"/>
              </a:spcAft>
              <a:buNone/>
            </a:pPr>
            <a:r>
              <a:rPr lang="zh-CN" sz="1800">
                <a:solidFill>
                  <a:schemeClr val="dk2"/>
                </a:solidFill>
              </a:rPr>
              <a:t>What is TensorFlow?</a:t>
            </a:r>
          </a:p>
        </p:txBody>
      </p:sp>
      <p:sp>
        <p:nvSpPr>
          <p:cNvPr id="68" name="Shape 68"/>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rPr lang="zh-CN" sz="1400">
                <a:solidFill>
                  <a:schemeClr val="dk1"/>
                </a:solidFill>
              </a:rPr>
              <a:t>TensorFlow was originally developed by researchers and engineers working on the Google Brain Team within Google's Machine Intelligence research organization for the purposes of conducting machine learning and deep neural networks research, but the system is general enough to be applicable in a wide variety of other domains as well.</a:t>
            </a:r>
          </a:p>
          <a:p>
            <a:pPr lvl="0">
              <a:spcBef>
                <a:spcPts val="0"/>
              </a:spcBef>
              <a:buNone/>
            </a:pPr>
            <a:r>
              <a:t/>
            </a:r>
            <a:endParaRPr sz="140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2" name="Shape 72"/>
        <p:cNvGrpSpPr/>
        <p:nvPr/>
      </p:nvGrpSpPr>
      <p:grpSpPr>
        <a:xfrm>
          <a:off x="0" y="0"/>
          <a:ext cx="0" cy="0"/>
          <a:chOff x="0" y="0"/>
          <a:chExt cx="0" cy="0"/>
        </a:xfrm>
      </p:grpSpPr>
      <p:sp>
        <p:nvSpPr>
          <p:cNvPr id="73" name="Shape 73"/>
          <p:cNvSpPr txBox="1"/>
          <p:nvPr>
            <p:ph type="title"/>
          </p:nvPr>
        </p:nvSpPr>
        <p:spPr>
          <a:xfrm>
            <a:off x="311700" y="445025"/>
            <a:ext cx="8520600" cy="572700"/>
          </a:xfrm>
          <a:prstGeom prst="rect">
            <a:avLst/>
          </a:prstGeom>
        </p:spPr>
        <p:txBody>
          <a:bodyPr anchorCtr="0" anchor="t" bIns="91425" lIns="91425" rIns="91425" tIns="91425">
            <a:noAutofit/>
          </a:bodyPr>
          <a:lstStyle/>
          <a:p>
            <a:pPr lvl="0" rtl="0">
              <a:lnSpc>
                <a:spcPct val="115000"/>
              </a:lnSpc>
              <a:spcBef>
                <a:spcPts val="0"/>
              </a:spcBef>
              <a:spcAft>
                <a:spcPts val="1600"/>
              </a:spcAft>
              <a:buClr>
                <a:schemeClr val="dk1"/>
              </a:buClr>
              <a:buSzPct val="61111"/>
              <a:buFont typeface="Arial"/>
              <a:buNone/>
            </a:pPr>
            <a:r>
              <a:rPr lang="zh-CN" sz="1800">
                <a:solidFill>
                  <a:schemeClr val="dk2"/>
                </a:solidFill>
              </a:rPr>
              <a:t>What is TensorFlow?</a:t>
            </a:r>
          </a:p>
        </p:txBody>
      </p:sp>
      <p:sp>
        <p:nvSpPr>
          <p:cNvPr id="74" name="Shape 74"/>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Clr>
                <a:schemeClr val="dk1"/>
              </a:buClr>
              <a:buSzPct val="78571"/>
              <a:buFont typeface="Arial"/>
              <a:buNone/>
            </a:pPr>
            <a:r>
              <a:rPr lang="zh-CN" sz="1400">
                <a:solidFill>
                  <a:schemeClr val="dk1"/>
                </a:solidFill>
              </a:rPr>
              <a:t>TensorFlow™ is an open source software library for numerical computation using data flow graphs. Nodes in the graph represent mathematical operations, while the graph edges represent the multidimensional data arrays (tensors) communicated between them. The flexible architecture allows you to deploy computation to one or more CPUs or GPUs in a desktop, server, or mobile device with a single API. </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8" name="Shape 78"/>
        <p:cNvGrpSpPr/>
        <p:nvPr/>
      </p:nvGrpSpPr>
      <p:grpSpPr>
        <a:xfrm>
          <a:off x="0" y="0"/>
          <a:ext cx="0" cy="0"/>
          <a:chOff x="0" y="0"/>
          <a:chExt cx="0" cy="0"/>
        </a:xfrm>
      </p:grpSpPr>
      <p:sp>
        <p:nvSpPr>
          <p:cNvPr id="79" name="Shape 79"/>
          <p:cNvSpPr txBox="1"/>
          <p:nvPr>
            <p:ph type="title"/>
          </p:nvPr>
        </p:nvSpPr>
        <p:spPr>
          <a:xfrm>
            <a:off x="311700" y="445025"/>
            <a:ext cx="8520600" cy="572700"/>
          </a:xfrm>
          <a:prstGeom prst="rect">
            <a:avLst/>
          </a:prstGeom>
        </p:spPr>
        <p:txBody>
          <a:bodyPr anchorCtr="0" anchor="t" bIns="91425" lIns="91425" rIns="91425" tIns="91425">
            <a:noAutofit/>
          </a:bodyPr>
          <a:lstStyle/>
          <a:p>
            <a:pPr lvl="0" rtl="0">
              <a:lnSpc>
                <a:spcPct val="115000"/>
              </a:lnSpc>
              <a:spcBef>
                <a:spcPts val="0"/>
              </a:spcBef>
              <a:spcAft>
                <a:spcPts val="1600"/>
              </a:spcAft>
              <a:buNone/>
            </a:pPr>
            <a:r>
              <a:rPr lang="zh-CN" sz="1800">
                <a:solidFill>
                  <a:schemeClr val="dk2"/>
                </a:solidFill>
              </a:rPr>
              <a:t>Basic concept</a:t>
            </a:r>
          </a:p>
        </p:txBody>
      </p:sp>
      <p:sp>
        <p:nvSpPr>
          <p:cNvPr id="80" name="Shape 80"/>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rPr lang="zh-CN" sz="1400">
                <a:solidFill>
                  <a:schemeClr val="dk1"/>
                </a:solidFill>
              </a:rPr>
              <a:t>Tensor</a:t>
            </a:r>
          </a:p>
          <a:p>
            <a:pPr lvl="0">
              <a:spcBef>
                <a:spcPts val="0"/>
              </a:spcBef>
              <a:buNone/>
            </a:pPr>
            <a:r>
              <a:rPr lang="zh-CN" sz="1400">
                <a:solidFill>
                  <a:schemeClr val="dk1"/>
                </a:solidFill>
              </a:rPr>
              <a:t>A tensor consists of a set of primitive values shaped into an array of any number of dimensions.</a:t>
            </a:r>
          </a:p>
          <a:p>
            <a:pPr lvl="0">
              <a:spcBef>
                <a:spcPts val="0"/>
              </a:spcBef>
              <a:buNone/>
            </a:pPr>
            <a:r>
              <a:rPr lang="zh-CN" sz="1200">
                <a:solidFill>
                  <a:schemeClr val="accent2"/>
                </a:solidFill>
                <a:latin typeface="Roboto"/>
                <a:ea typeface="Roboto"/>
                <a:cs typeface="Roboto"/>
                <a:sym typeface="Roboto"/>
              </a:rPr>
              <a:t>Here are some examples of tensors:</a:t>
            </a:r>
          </a:p>
          <a:p>
            <a:pPr indent="0" lvl="0" marL="76200" marR="76200" rtl="0">
              <a:lnSpc>
                <a:spcPct val="100000"/>
              </a:lnSpc>
              <a:spcBef>
                <a:spcPts val="1200"/>
              </a:spcBef>
              <a:spcAft>
                <a:spcPts val="1200"/>
              </a:spcAft>
              <a:buNone/>
            </a:pPr>
            <a:r>
              <a:rPr lang="zh-CN" sz="1050">
                <a:solidFill>
                  <a:srgbClr val="37474F"/>
                </a:solidFill>
                <a:highlight>
                  <a:srgbClr val="F7F7F7"/>
                </a:highlight>
                <a:latin typeface="Roboto Mono"/>
                <a:ea typeface="Roboto Mono"/>
                <a:cs typeface="Roboto Mono"/>
                <a:sym typeface="Roboto Mono"/>
              </a:rPr>
              <a:t>[</a:t>
            </a:r>
            <a:r>
              <a:rPr lang="zh-CN" sz="1050">
                <a:solidFill>
                  <a:srgbClr val="C53929"/>
                </a:solidFill>
                <a:highlight>
                  <a:srgbClr val="F7F7F7"/>
                </a:highlight>
                <a:latin typeface="Roboto Mono"/>
                <a:ea typeface="Roboto Mono"/>
                <a:cs typeface="Roboto Mono"/>
                <a:sym typeface="Roboto Mono"/>
              </a:rPr>
              <a:t>1.</a:t>
            </a:r>
            <a:r>
              <a:rPr lang="zh-CN" sz="1050">
                <a:solidFill>
                  <a:srgbClr val="37474F"/>
                </a:solidFill>
                <a:highlight>
                  <a:srgbClr val="F7F7F7"/>
                </a:highlight>
                <a:latin typeface="Roboto Mono"/>
                <a:ea typeface="Roboto Mono"/>
                <a:cs typeface="Roboto Mono"/>
                <a:sym typeface="Roboto Mono"/>
              </a:rPr>
              <a:t> ,</a:t>
            </a:r>
            <a:r>
              <a:rPr lang="zh-CN" sz="1050">
                <a:solidFill>
                  <a:srgbClr val="C53929"/>
                </a:solidFill>
                <a:highlight>
                  <a:srgbClr val="F7F7F7"/>
                </a:highlight>
                <a:latin typeface="Roboto Mono"/>
                <a:ea typeface="Roboto Mono"/>
                <a:cs typeface="Roboto Mono"/>
                <a:sym typeface="Roboto Mono"/>
              </a:rPr>
              <a:t>2.</a:t>
            </a:r>
            <a:r>
              <a:rPr lang="zh-CN" sz="1050">
                <a:solidFill>
                  <a:srgbClr val="37474F"/>
                </a:solidFill>
                <a:highlight>
                  <a:srgbClr val="F7F7F7"/>
                </a:highlight>
                <a:latin typeface="Roboto Mono"/>
                <a:ea typeface="Roboto Mono"/>
                <a:cs typeface="Roboto Mono"/>
                <a:sym typeface="Roboto Mono"/>
              </a:rPr>
              <a:t>, </a:t>
            </a:r>
            <a:r>
              <a:rPr lang="zh-CN" sz="1050">
                <a:solidFill>
                  <a:srgbClr val="C53929"/>
                </a:solidFill>
                <a:highlight>
                  <a:srgbClr val="F7F7F7"/>
                </a:highlight>
                <a:latin typeface="Roboto Mono"/>
                <a:ea typeface="Roboto Mono"/>
                <a:cs typeface="Roboto Mono"/>
                <a:sym typeface="Roboto Mono"/>
              </a:rPr>
              <a:t>3.</a:t>
            </a:r>
            <a:r>
              <a:rPr lang="zh-CN" sz="1050">
                <a:solidFill>
                  <a:srgbClr val="37474F"/>
                </a:solidFill>
                <a:highlight>
                  <a:srgbClr val="F7F7F7"/>
                </a:highlight>
                <a:latin typeface="Roboto Mono"/>
                <a:ea typeface="Roboto Mono"/>
                <a:cs typeface="Roboto Mono"/>
                <a:sym typeface="Roboto Mono"/>
              </a:rPr>
              <a:t>] </a:t>
            </a:r>
            <a:r>
              <a:rPr lang="zh-CN" sz="1050">
                <a:solidFill>
                  <a:srgbClr val="D81B60"/>
                </a:solidFill>
                <a:highlight>
                  <a:srgbClr val="F7F7F7"/>
                </a:highlight>
                <a:latin typeface="Roboto Mono"/>
                <a:ea typeface="Roboto Mono"/>
                <a:cs typeface="Roboto Mono"/>
                <a:sym typeface="Roboto Mono"/>
              </a:rPr>
              <a:t># a rank 1 tensor; this is a vector with shape [3]</a:t>
            </a:r>
          </a:p>
          <a:p>
            <a:pPr lvl="0">
              <a:spcBef>
                <a:spcPts val="0"/>
              </a:spcBef>
              <a:buNone/>
            </a:pPr>
            <a:r>
              <a:rPr lang="zh-CN" sz="1400">
                <a:solidFill>
                  <a:schemeClr val="dk1"/>
                </a:solidFill>
              </a:rPr>
              <a:t> A tensor's rank is its number of dimensions. </a:t>
            </a:r>
          </a:p>
          <a:p>
            <a:pPr indent="-69850" lvl="0" marL="76200" marR="76200" rtl="0">
              <a:lnSpc>
                <a:spcPct val="100000"/>
              </a:lnSpc>
              <a:spcBef>
                <a:spcPts val="1200"/>
              </a:spcBef>
              <a:spcAft>
                <a:spcPts val="1200"/>
              </a:spcAft>
              <a:buClr>
                <a:schemeClr val="dk1"/>
              </a:buClr>
              <a:buSzPct val="100000"/>
              <a:buFont typeface="Arial"/>
              <a:buNone/>
            </a:pPr>
            <a:r>
              <a:rPr lang="zh-CN" sz="1050">
                <a:solidFill>
                  <a:srgbClr val="C53929"/>
                </a:solidFill>
                <a:highlight>
                  <a:srgbClr val="F7F7F7"/>
                </a:highlight>
                <a:latin typeface="Roboto Mono"/>
                <a:ea typeface="Roboto Mono"/>
                <a:cs typeface="Roboto Mono"/>
                <a:sym typeface="Roboto Mono"/>
              </a:rPr>
              <a:t>3</a:t>
            </a:r>
            <a:r>
              <a:rPr lang="zh-CN" sz="1050">
                <a:solidFill>
                  <a:srgbClr val="37474F"/>
                </a:solidFill>
                <a:highlight>
                  <a:srgbClr val="F7F7F7"/>
                </a:highlight>
                <a:latin typeface="Roboto Mono"/>
                <a:ea typeface="Roboto Mono"/>
                <a:cs typeface="Roboto Mono"/>
                <a:sym typeface="Roboto Mono"/>
              </a:rPr>
              <a:t> </a:t>
            </a:r>
            <a:r>
              <a:rPr lang="zh-CN" sz="1050">
                <a:solidFill>
                  <a:srgbClr val="D81B60"/>
                </a:solidFill>
                <a:highlight>
                  <a:srgbClr val="F7F7F7"/>
                </a:highlight>
                <a:latin typeface="Roboto Mono"/>
                <a:ea typeface="Roboto Mono"/>
                <a:cs typeface="Roboto Mono"/>
                <a:sym typeface="Roboto Mono"/>
              </a:rPr>
              <a:t># a rank 0 tensor; this is a scalar with shape []</a:t>
            </a:r>
          </a:p>
          <a:p>
            <a:pPr indent="-69850" lvl="0" marL="76200" marR="76200" rtl="0">
              <a:lnSpc>
                <a:spcPct val="100000"/>
              </a:lnSpc>
              <a:spcBef>
                <a:spcPts val="1200"/>
              </a:spcBef>
              <a:spcAft>
                <a:spcPts val="1200"/>
              </a:spcAft>
              <a:buClr>
                <a:schemeClr val="dk1"/>
              </a:buClr>
              <a:buSzPct val="100000"/>
              <a:buFont typeface="Arial"/>
              <a:buNone/>
            </a:pPr>
            <a:r>
              <a:rPr lang="zh-CN" sz="1050">
                <a:solidFill>
                  <a:srgbClr val="37474F"/>
                </a:solidFill>
                <a:highlight>
                  <a:srgbClr val="F7F7F7"/>
                </a:highlight>
                <a:latin typeface="Roboto Mono"/>
                <a:ea typeface="Roboto Mono"/>
                <a:cs typeface="Roboto Mono"/>
                <a:sym typeface="Roboto Mono"/>
              </a:rPr>
              <a:t>[</a:t>
            </a:r>
            <a:r>
              <a:rPr lang="zh-CN" sz="1050">
                <a:solidFill>
                  <a:srgbClr val="C53929"/>
                </a:solidFill>
                <a:highlight>
                  <a:srgbClr val="F7F7F7"/>
                </a:highlight>
                <a:latin typeface="Roboto Mono"/>
                <a:ea typeface="Roboto Mono"/>
                <a:cs typeface="Roboto Mono"/>
                <a:sym typeface="Roboto Mono"/>
              </a:rPr>
              <a:t>1.</a:t>
            </a:r>
            <a:r>
              <a:rPr lang="zh-CN" sz="1050">
                <a:solidFill>
                  <a:srgbClr val="37474F"/>
                </a:solidFill>
                <a:highlight>
                  <a:srgbClr val="F7F7F7"/>
                </a:highlight>
                <a:latin typeface="Roboto Mono"/>
                <a:ea typeface="Roboto Mono"/>
                <a:cs typeface="Roboto Mono"/>
                <a:sym typeface="Roboto Mono"/>
              </a:rPr>
              <a:t> ,</a:t>
            </a:r>
            <a:r>
              <a:rPr lang="zh-CN" sz="1050">
                <a:solidFill>
                  <a:srgbClr val="C53929"/>
                </a:solidFill>
                <a:highlight>
                  <a:srgbClr val="F7F7F7"/>
                </a:highlight>
                <a:latin typeface="Roboto Mono"/>
                <a:ea typeface="Roboto Mono"/>
                <a:cs typeface="Roboto Mono"/>
                <a:sym typeface="Roboto Mono"/>
              </a:rPr>
              <a:t>2.</a:t>
            </a:r>
            <a:r>
              <a:rPr lang="zh-CN" sz="1050">
                <a:solidFill>
                  <a:srgbClr val="37474F"/>
                </a:solidFill>
                <a:highlight>
                  <a:srgbClr val="F7F7F7"/>
                </a:highlight>
                <a:latin typeface="Roboto Mono"/>
                <a:ea typeface="Roboto Mono"/>
                <a:cs typeface="Roboto Mono"/>
                <a:sym typeface="Roboto Mono"/>
              </a:rPr>
              <a:t>, </a:t>
            </a:r>
            <a:r>
              <a:rPr lang="zh-CN" sz="1050">
                <a:solidFill>
                  <a:srgbClr val="C53929"/>
                </a:solidFill>
                <a:highlight>
                  <a:srgbClr val="F7F7F7"/>
                </a:highlight>
                <a:latin typeface="Roboto Mono"/>
                <a:ea typeface="Roboto Mono"/>
                <a:cs typeface="Roboto Mono"/>
                <a:sym typeface="Roboto Mono"/>
              </a:rPr>
              <a:t>3.</a:t>
            </a:r>
            <a:r>
              <a:rPr lang="zh-CN" sz="1050">
                <a:solidFill>
                  <a:srgbClr val="37474F"/>
                </a:solidFill>
                <a:highlight>
                  <a:srgbClr val="F7F7F7"/>
                </a:highlight>
                <a:latin typeface="Roboto Mono"/>
                <a:ea typeface="Roboto Mono"/>
                <a:cs typeface="Roboto Mono"/>
                <a:sym typeface="Roboto Mono"/>
              </a:rPr>
              <a:t>] </a:t>
            </a:r>
            <a:r>
              <a:rPr lang="zh-CN" sz="1050">
                <a:solidFill>
                  <a:srgbClr val="D81B60"/>
                </a:solidFill>
                <a:highlight>
                  <a:srgbClr val="F7F7F7"/>
                </a:highlight>
                <a:latin typeface="Roboto Mono"/>
                <a:ea typeface="Roboto Mono"/>
                <a:cs typeface="Roboto Mono"/>
                <a:sym typeface="Roboto Mono"/>
              </a:rPr>
              <a:t># a rank 1 tensor; this is a vector with shape [3]</a:t>
            </a:r>
          </a:p>
          <a:p>
            <a:pPr indent="-69850" lvl="0" marL="76200" marR="76200" rtl="0">
              <a:lnSpc>
                <a:spcPct val="100000"/>
              </a:lnSpc>
              <a:spcBef>
                <a:spcPts val="1200"/>
              </a:spcBef>
              <a:spcAft>
                <a:spcPts val="1200"/>
              </a:spcAft>
              <a:buClr>
                <a:schemeClr val="dk1"/>
              </a:buClr>
              <a:buSzPct val="100000"/>
              <a:buFont typeface="Arial"/>
              <a:buNone/>
            </a:pPr>
            <a:r>
              <a:rPr lang="zh-CN" sz="1050">
                <a:solidFill>
                  <a:srgbClr val="37474F"/>
                </a:solidFill>
                <a:highlight>
                  <a:srgbClr val="F7F7F7"/>
                </a:highlight>
                <a:latin typeface="Roboto Mono"/>
                <a:ea typeface="Roboto Mono"/>
                <a:cs typeface="Roboto Mono"/>
                <a:sym typeface="Roboto Mono"/>
              </a:rPr>
              <a:t>[[</a:t>
            </a:r>
            <a:r>
              <a:rPr lang="zh-CN" sz="1050">
                <a:solidFill>
                  <a:srgbClr val="C53929"/>
                </a:solidFill>
                <a:highlight>
                  <a:srgbClr val="F7F7F7"/>
                </a:highlight>
                <a:latin typeface="Roboto Mono"/>
                <a:ea typeface="Roboto Mono"/>
                <a:cs typeface="Roboto Mono"/>
                <a:sym typeface="Roboto Mono"/>
              </a:rPr>
              <a:t>1.</a:t>
            </a:r>
            <a:r>
              <a:rPr lang="zh-CN" sz="1050">
                <a:solidFill>
                  <a:srgbClr val="37474F"/>
                </a:solidFill>
                <a:highlight>
                  <a:srgbClr val="F7F7F7"/>
                </a:highlight>
                <a:latin typeface="Roboto Mono"/>
                <a:ea typeface="Roboto Mono"/>
                <a:cs typeface="Roboto Mono"/>
                <a:sym typeface="Roboto Mono"/>
              </a:rPr>
              <a:t>, </a:t>
            </a:r>
            <a:r>
              <a:rPr lang="zh-CN" sz="1050">
                <a:solidFill>
                  <a:srgbClr val="C53929"/>
                </a:solidFill>
                <a:highlight>
                  <a:srgbClr val="F7F7F7"/>
                </a:highlight>
                <a:latin typeface="Roboto Mono"/>
                <a:ea typeface="Roboto Mono"/>
                <a:cs typeface="Roboto Mono"/>
                <a:sym typeface="Roboto Mono"/>
              </a:rPr>
              <a:t>2.</a:t>
            </a:r>
            <a:r>
              <a:rPr lang="zh-CN" sz="1050">
                <a:solidFill>
                  <a:srgbClr val="37474F"/>
                </a:solidFill>
                <a:highlight>
                  <a:srgbClr val="F7F7F7"/>
                </a:highlight>
                <a:latin typeface="Roboto Mono"/>
                <a:ea typeface="Roboto Mono"/>
                <a:cs typeface="Roboto Mono"/>
                <a:sym typeface="Roboto Mono"/>
              </a:rPr>
              <a:t>, </a:t>
            </a:r>
            <a:r>
              <a:rPr lang="zh-CN" sz="1050">
                <a:solidFill>
                  <a:srgbClr val="C53929"/>
                </a:solidFill>
                <a:highlight>
                  <a:srgbClr val="F7F7F7"/>
                </a:highlight>
                <a:latin typeface="Roboto Mono"/>
                <a:ea typeface="Roboto Mono"/>
                <a:cs typeface="Roboto Mono"/>
                <a:sym typeface="Roboto Mono"/>
              </a:rPr>
              <a:t>3.</a:t>
            </a:r>
            <a:r>
              <a:rPr lang="zh-CN" sz="1050">
                <a:solidFill>
                  <a:srgbClr val="37474F"/>
                </a:solidFill>
                <a:highlight>
                  <a:srgbClr val="F7F7F7"/>
                </a:highlight>
                <a:latin typeface="Roboto Mono"/>
                <a:ea typeface="Roboto Mono"/>
                <a:cs typeface="Roboto Mono"/>
                <a:sym typeface="Roboto Mono"/>
              </a:rPr>
              <a:t>], [</a:t>
            </a:r>
            <a:r>
              <a:rPr lang="zh-CN" sz="1050">
                <a:solidFill>
                  <a:srgbClr val="C53929"/>
                </a:solidFill>
                <a:highlight>
                  <a:srgbClr val="F7F7F7"/>
                </a:highlight>
                <a:latin typeface="Roboto Mono"/>
                <a:ea typeface="Roboto Mono"/>
                <a:cs typeface="Roboto Mono"/>
                <a:sym typeface="Roboto Mono"/>
              </a:rPr>
              <a:t>4.</a:t>
            </a:r>
            <a:r>
              <a:rPr lang="zh-CN" sz="1050">
                <a:solidFill>
                  <a:srgbClr val="37474F"/>
                </a:solidFill>
                <a:highlight>
                  <a:srgbClr val="F7F7F7"/>
                </a:highlight>
                <a:latin typeface="Roboto Mono"/>
                <a:ea typeface="Roboto Mono"/>
                <a:cs typeface="Roboto Mono"/>
                <a:sym typeface="Roboto Mono"/>
              </a:rPr>
              <a:t>, </a:t>
            </a:r>
            <a:r>
              <a:rPr lang="zh-CN" sz="1050">
                <a:solidFill>
                  <a:srgbClr val="C53929"/>
                </a:solidFill>
                <a:highlight>
                  <a:srgbClr val="F7F7F7"/>
                </a:highlight>
                <a:latin typeface="Roboto Mono"/>
                <a:ea typeface="Roboto Mono"/>
                <a:cs typeface="Roboto Mono"/>
                <a:sym typeface="Roboto Mono"/>
              </a:rPr>
              <a:t>5.</a:t>
            </a:r>
            <a:r>
              <a:rPr lang="zh-CN" sz="1050">
                <a:solidFill>
                  <a:srgbClr val="37474F"/>
                </a:solidFill>
                <a:highlight>
                  <a:srgbClr val="F7F7F7"/>
                </a:highlight>
                <a:latin typeface="Roboto Mono"/>
                <a:ea typeface="Roboto Mono"/>
                <a:cs typeface="Roboto Mono"/>
                <a:sym typeface="Roboto Mono"/>
              </a:rPr>
              <a:t>, </a:t>
            </a:r>
            <a:r>
              <a:rPr lang="zh-CN" sz="1050">
                <a:solidFill>
                  <a:srgbClr val="C53929"/>
                </a:solidFill>
                <a:highlight>
                  <a:srgbClr val="F7F7F7"/>
                </a:highlight>
                <a:latin typeface="Roboto Mono"/>
                <a:ea typeface="Roboto Mono"/>
                <a:cs typeface="Roboto Mono"/>
                <a:sym typeface="Roboto Mono"/>
              </a:rPr>
              <a:t>6.</a:t>
            </a:r>
            <a:r>
              <a:rPr lang="zh-CN" sz="1050">
                <a:solidFill>
                  <a:srgbClr val="37474F"/>
                </a:solidFill>
                <a:highlight>
                  <a:srgbClr val="F7F7F7"/>
                </a:highlight>
                <a:latin typeface="Roboto Mono"/>
                <a:ea typeface="Roboto Mono"/>
                <a:cs typeface="Roboto Mono"/>
                <a:sym typeface="Roboto Mono"/>
              </a:rPr>
              <a:t>]] </a:t>
            </a:r>
            <a:r>
              <a:rPr lang="zh-CN" sz="1050">
                <a:solidFill>
                  <a:srgbClr val="D81B60"/>
                </a:solidFill>
                <a:highlight>
                  <a:srgbClr val="F7F7F7"/>
                </a:highlight>
                <a:latin typeface="Roboto Mono"/>
                <a:ea typeface="Roboto Mono"/>
                <a:cs typeface="Roboto Mono"/>
                <a:sym typeface="Roboto Mono"/>
              </a:rPr>
              <a:t># a rank 2 tensor; a matrix with shape [2, 3]</a:t>
            </a:r>
          </a:p>
          <a:p>
            <a:pPr indent="-69850" lvl="0" marL="76200" marR="76200" rtl="0">
              <a:lnSpc>
                <a:spcPct val="142857"/>
              </a:lnSpc>
              <a:spcBef>
                <a:spcPts val="1200"/>
              </a:spcBef>
              <a:spcAft>
                <a:spcPts val="1200"/>
              </a:spcAft>
              <a:buClr>
                <a:schemeClr val="dk1"/>
              </a:buClr>
              <a:buSzPct val="100000"/>
              <a:buFont typeface="Arial"/>
              <a:buNone/>
            </a:pPr>
            <a:r>
              <a:rPr lang="zh-CN" sz="1050">
                <a:solidFill>
                  <a:srgbClr val="37474F"/>
                </a:solidFill>
                <a:highlight>
                  <a:srgbClr val="F7F7F7"/>
                </a:highlight>
                <a:latin typeface="Roboto Mono"/>
                <a:ea typeface="Roboto Mono"/>
                <a:cs typeface="Roboto Mono"/>
                <a:sym typeface="Roboto Mono"/>
              </a:rPr>
              <a:t>[[[</a:t>
            </a:r>
            <a:r>
              <a:rPr lang="zh-CN" sz="1050">
                <a:solidFill>
                  <a:srgbClr val="C53929"/>
                </a:solidFill>
                <a:highlight>
                  <a:srgbClr val="F7F7F7"/>
                </a:highlight>
                <a:latin typeface="Roboto Mono"/>
                <a:ea typeface="Roboto Mono"/>
                <a:cs typeface="Roboto Mono"/>
                <a:sym typeface="Roboto Mono"/>
              </a:rPr>
              <a:t>1.</a:t>
            </a:r>
            <a:r>
              <a:rPr lang="zh-CN" sz="1050">
                <a:solidFill>
                  <a:srgbClr val="37474F"/>
                </a:solidFill>
                <a:highlight>
                  <a:srgbClr val="F7F7F7"/>
                </a:highlight>
                <a:latin typeface="Roboto Mono"/>
                <a:ea typeface="Roboto Mono"/>
                <a:cs typeface="Roboto Mono"/>
                <a:sym typeface="Roboto Mono"/>
              </a:rPr>
              <a:t>, </a:t>
            </a:r>
            <a:r>
              <a:rPr lang="zh-CN" sz="1050">
                <a:solidFill>
                  <a:srgbClr val="C53929"/>
                </a:solidFill>
                <a:highlight>
                  <a:srgbClr val="F7F7F7"/>
                </a:highlight>
                <a:latin typeface="Roboto Mono"/>
                <a:ea typeface="Roboto Mono"/>
                <a:cs typeface="Roboto Mono"/>
                <a:sym typeface="Roboto Mono"/>
              </a:rPr>
              <a:t>2.</a:t>
            </a:r>
            <a:r>
              <a:rPr lang="zh-CN" sz="1050">
                <a:solidFill>
                  <a:srgbClr val="37474F"/>
                </a:solidFill>
                <a:highlight>
                  <a:srgbClr val="F7F7F7"/>
                </a:highlight>
                <a:latin typeface="Roboto Mono"/>
                <a:ea typeface="Roboto Mono"/>
                <a:cs typeface="Roboto Mono"/>
                <a:sym typeface="Roboto Mono"/>
              </a:rPr>
              <a:t>, </a:t>
            </a:r>
            <a:r>
              <a:rPr lang="zh-CN" sz="1050">
                <a:solidFill>
                  <a:srgbClr val="C53929"/>
                </a:solidFill>
                <a:highlight>
                  <a:srgbClr val="F7F7F7"/>
                </a:highlight>
                <a:latin typeface="Roboto Mono"/>
                <a:ea typeface="Roboto Mono"/>
                <a:cs typeface="Roboto Mono"/>
                <a:sym typeface="Roboto Mono"/>
              </a:rPr>
              <a:t>3.</a:t>
            </a:r>
            <a:r>
              <a:rPr lang="zh-CN" sz="1050">
                <a:solidFill>
                  <a:srgbClr val="37474F"/>
                </a:solidFill>
                <a:highlight>
                  <a:srgbClr val="F7F7F7"/>
                </a:highlight>
                <a:latin typeface="Roboto Mono"/>
                <a:ea typeface="Roboto Mono"/>
                <a:cs typeface="Roboto Mono"/>
                <a:sym typeface="Roboto Mono"/>
              </a:rPr>
              <a:t>]], [[</a:t>
            </a:r>
            <a:r>
              <a:rPr lang="zh-CN" sz="1050">
                <a:solidFill>
                  <a:srgbClr val="C53929"/>
                </a:solidFill>
                <a:highlight>
                  <a:srgbClr val="F7F7F7"/>
                </a:highlight>
                <a:latin typeface="Roboto Mono"/>
                <a:ea typeface="Roboto Mono"/>
                <a:cs typeface="Roboto Mono"/>
                <a:sym typeface="Roboto Mono"/>
              </a:rPr>
              <a:t>7.</a:t>
            </a:r>
            <a:r>
              <a:rPr lang="zh-CN" sz="1050">
                <a:solidFill>
                  <a:srgbClr val="37474F"/>
                </a:solidFill>
                <a:highlight>
                  <a:srgbClr val="F7F7F7"/>
                </a:highlight>
                <a:latin typeface="Roboto Mono"/>
                <a:ea typeface="Roboto Mono"/>
                <a:cs typeface="Roboto Mono"/>
                <a:sym typeface="Roboto Mono"/>
              </a:rPr>
              <a:t>, </a:t>
            </a:r>
            <a:r>
              <a:rPr lang="zh-CN" sz="1050">
                <a:solidFill>
                  <a:srgbClr val="C53929"/>
                </a:solidFill>
                <a:highlight>
                  <a:srgbClr val="F7F7F7"/>
                </a:highlight>
                <a:latin typeface="Roboto Mono"/>
                <a:ea typeface="Roboto Mono"/>
                <a:cs typeface="Roboto Mono"/>
                <a:sym typeface="Roboto Mono"/>
              </a:rPr>
              <a:t>8.</a:t>
            </a:r>
            <a:r>
              <a:rPr lang="zh-CN" sz="1050">
                <a:solidFill>
                  <a:srgbClr val="37474F"/>
                </a:solidFill>
                <a:highlight>
                  <a:srgbClr val="F7F7F7"/>
                </a:highlight>
                <a:latin typeface="Roboto Mono"/>
                <a:ea typeface="Roboto Mono"/>
                <a:cs typeface="Roboto Mono"/>
                <a:sym typeface="Roboto Mono"/>
              </a:rPr>
              <a:t>, </a:t>
            </a:r>
            <a:r>
              <a:rPr lang="zh-CN" sz="1050">
                <a:solidFill>
                  <a:srgbClr val="C53929"/>
                </a:solidFill>
                <a:highlight>
                  <a:srgbClr val="F7F7F7"/>
                </a:highlight>
                <a:latin typeface="Roboto Mono"/>
                <a:ea typeface="Roboto Mono"/>
                <a:cs typeface="Roboto Mono"/>
                <a:sym typeface="Roboto Mono"/>
              </a:rPr>
              <a:t>9.</a:t>
            </a:r>
            <a:r>
              <a:rPr lang="zh-CN" sz="1050">
                <a:solidFill>
                  <a:srgbClr val="37474F"/>
                </a:solidFill>
                <a:highlight>
                  <a:srgbClr val="F7F7F7"/>
                </a:highlight>
                <a:latin typeface="Roboto Mono"/>
                <a:ea typeface="Roboto Mono"/>
                <a:cs typeface="Roboto Mono"/>
                <a:sym typeface="Roboto Mono"/>
              </a:rPr>
              <a:t>]]] </a:t>
            </a:r>
            <a:r>
              <a:rPr lang="zh-CN" sz="1050">
                <a:solidFill>
                  <a:srgbClr val="D81B60"/>
                </a:solidFill>
                <a:highlight>
                  <a:srgbClr val="F7F7F7"/>
                </a:highlight>
                <a:latin typeface="Roboto Mono"/>
                <a:ea typeface="Roboto Mono"/>
                <a:cs typeface="Roboto Mono"/>
                <a:sym typeface="Roboto Mono"/>
              </a:rPr>
              <a:t># a rank 3 tensor with shape [2, 1, 3]</a:t>
            </a:r>
          </a:p>
          <a:p>
            <a:pPr lvl="0">
              <a:spcBef>
                <a:spcPts val="0"/>
              </a:spcBef>
              <a:buNone/>
            </a:pPr>
            <a:r>
              <a:t/>
            </a:r>
            <a:endParaRPr sz="1400">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 name="Shape 84"/>
        <p:cNvGrpSpPr/>
        <p:nvPr/>
      </p:nvGrpSpPr>
      <p:grpSpPr>
        <a:xfrm>
          <a:off x="0" y="0"/>
          <a:ext cx="0" cy="0"/>
          <a:chOff x="0" y="0"/>
          <a:chExt cx="0" cy="0"/>
        </a:xfrm>
      </p:grpSpPr>
      <p:sp>
        <p:nvSpPr>
          <p:cNvPr id="85" name="Shape 85"/>
          <p:cNvSpPr txBox="1"/>
          <p:nvPr>
            <p:ph type="title"/>
          </p:nvPr>
        </p:nvSpPr>
        <p:spPr>
          <a:xfrm>
            <a:off x="311700" y="445025"/>
            <a:ext cx="8520600" cy="572700"/>
          </a:xfrm>
          <a:prstGeom prst="rect">
            <a:avLst/>
          </a:prstGeom>
        </p:spPr>
        <p:txBody>
          <a:bodyPr anchorCtr="0" anchor="t" bIns="91425" lIns="91425" rIns="91425" tIns="91425">
            <a:noAutofit/>
          </a:bodyPr>
          <a:lstStyle/>
          <a:p>
            <a:pPr lvl="0" rtl="0">
              <a:lnSpc>
                <a:spcPct val="115000"/>
              </a:lnSpc>
              <a:spcBef>
                <a:spcPts val="0"/>
              </a:spcBef>
              <a:spcAft>
                <a:spcPts val="1600"/>
              </a:spcAft>
              <a:buClr>
                <a:schemeClr val="dk1"/>
              </a:buClr>
              <a:buSzPct val="61111"/>
              <a:buFont typeface="Arial"/>
              <a:buNone/>
            </a:pPr>
            <a:r>
              <a:rPr lang="zh-CN" sz="1800">
                <a:solidFill>
                  <a:schemeClr val="dk2"/>
                </a:solidFill>
              </a:rPr>
              <a:t>Basic concept</a:t>
            </a:r>
          </a:p>
        </p:txBody>
      </p:sp>
      <p:sp>
        <p:nvSpPr>
          <p:cNvPr id="86" name="Shape 86"/>
          <p:cNvSpPr txBox="1"/>
          <p:nvPr>
            <p:ph idx="1" type="body"/>
          </p:nvPr>
        </p:nvSpPr>
        <p:spPr>
          <a:xfrm>
            <a:off x="311700" y="1152475"/>
            <a:ext cx="4082400" cy="3416400"/>
          </a:xfrm>
          <a:prstGeom prst="rect">
            <a:avLst/>
          </a:prstGeom>
        </p:spPr>
        <p:txBody>
          <a:bodyPr anchorCtr="0" anchor="t" bIns="91425" lIns="91425" rIns="91425" tIns="91425">
            <a:noAutofit/>
          </a:bodyPr>
          <a:lstStyle/>
          <a:p>
            <a:pPr lvl="0">
              <a:spcBef>
                <a:spcPts val="0"/>
              </a:spcBef>
              <a:buNone/>
            </a:pPr>
            <a:r>
              <a:rPr lang="zh-CN"/>
              <a:t>Flow</a:t>
            </a:r>
          </a:p>
          <a:p>
            <a:pPr lvl="0">
              <a:spcBef>
                <a:spcPts val="0"/>
              </a:spcBef>
              <a:buNone/>
            </a:pPr>
            <a:r>
              <a:rPr lang="zh-CN" sz="1400">
                <a:solidFill>
                  <a:schemeClr val="dk1"/>
                </a:solidFill>
              </a:rPr>
              <a:t>Nodes in the graph represent mathematical operations, while the graph edges represent the multidimensional data arrays (tensors) communicated between them. </a:t>
            </a:r>
          </a:p>
          <a:p>
            <a:pPr lvl="0">
              <a:spcBef>
                <a:spcPts val="0"/>
              </a:spcBef>
              <a:buNone/>
            </a:pPr>
            <a:r>
              <a:t/>
            </a:r>
            <a:endParaRPr sz="1400">
              <a:solidFill>
                <a:schemeClr val="dk1"/>
              </a:solidFill>
            </a:endParaRPr>
          </a:p>
          <a:p>
            <a:pPr lvl="0">
              <a:spcBef>
                <a:spcPts val="0"/>
              </a:spcBef>
              <a:buClr>
                <a:schemeClr val="dk1"/>
              </a:buClr>
              <a:buSzPct val="78571"/>
              <a:buFont typeface="Arial"/>
              <a:buNone/>
            </a:pPr>
            <a:r>
              <a:t/>
            </a:r>
            <a:endParaRPr sz="1400">
              <a:solidFill>
                <a:schemeClr val="dk1"/>
              </a:solidFill>
            </a:endParaRPr>
          </a:p>
        </p:txBody>
      </p:sp>
      <p:pic>
        <p:nvPicPr>
          <p:cNvPr descr="flow.png" id="87" name="Shape 87"/>
          <p:cNvPicPr preferRelativeResize="0"/>
          <p:nvPr/>
        </p:nvPicPr>
        <p:blipFill>
          <a:blip r:embed="rId3">
            <a:alphaModFix/>
          </a:blip>
          <a:stretch>
            <a:fillRect/>
          </a:stretch>
        </p:blipFill>
        <p:spPr>
          <a:xfrm>
            <a:off x="5591975" y="1017725"/>
            <a:ext cx="2914650" cy="32575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1" name="Shape 91"/>
        <p:cNvGrpSpPr/>
        <p:nvPr/>
      </p:nvGrpSpPr>
      <p:grpSpPr>
        <a:xfrm>
          <a:off x="0" y="0"/>
          <a:ext cx="0" cy="0"/>
          <a:chOff x="0" y="0"/>
          <a:chExt cx="0" cy="0"/>
        </a:xfrm>
      </p:grpSpPr>
      <p:sp>
        <p:nvSpPr>
          <p:cNvPr id="92" name="Shape 92"/>
          <p:cNvSpPr txBox="1"/>
          <p:nvPr>
            <p:ph type="title"/>
          </p:nvPr>
        </p:nvSpPr>
        <p:spPr>
          <a:xfrm>
            <a:off x="311700" y="445025"/>
            <a:ext cx="8520600" cy="572700"/>
          </a:xfrm>
          <a:prstGeom prst="rect">
            <a:avLst/>
          </a:prstGeom>
        </p:spPr>
        <p:txBody>
          <a:bodyPr anchorCtr="0" anchor="t" bIns="91425" lIns="91425" rIns="91425" tIns="91425">
            <a:noAutofit/>
          </a:bodyPr>
          <a:lstStyle/>
          <a:p>
            <a:pPr lvl="0" rtl="0">
              <a:lnSpc>
                <a:spcPct val="115000"/>
              </a:lnSpc>
              <a:spcBef>
                <a:spcPts val="0"/>
              </a:spcBef>
              <a:spcAft>
                <a:spcPts val="1600"/>
              </a:spcAft>
              <a:buNone/>
            </a:pPr>
            <a:r>
              <a:rPr lang="zh-CN" sz="1800">
                <a:solidFill>
                  <a:schemeClr val="dk2"/>
                </a:solidFill>
              </a:rPr>
              <a:t>Basic operation</a:t>
            </a:r>
          </a:p>
        </p:txBody>
      </p:sp>
      <p:sp>
        <p:nvSpPr>
          <p:cNvPr id="93" name="Shape 93"/>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rPr lang="zh-CN"/>
              <a:t>Add</a:t>
            </a:r>
          </a:p>
          <a:p>
            <a:pPr lvl="0" rtl="0">
              <a:spcBef>
                <a:spcPts val="0"/>
              </a:spcBef>
              <a:spcAft>
                <a:spcPts val="0"/>
              </a:spcAft>
              <a:buNone/>
            </a:pPr>
            <a:r>
              <a:t/>
            </a:r>
            <a:endParaRPr sz="1400">
              <a:solidFill>
                <a:schemeClr val="dk1"/>
              </a:solidFill>
            </a:endParaRPr>
          </a:p>
          <a:p>
            <a:pPr lvl="0" rtl="0">
              <a:spcBef>
                <a:spcPts val="0"/>
              </a:spcBef>
              <a:spcAft>
                <a:spcPts val="0"/>
              </a:spcAft>
              <a:buClr>
                <a:schemeClr val="dk1"/>
              </a:buClr>
              <a:buSzPct val="78571"/>
              <a:buFont typeface="Arial"/>
              <a:buNone/>
            </a:pPr>
            <a:r>
              <a:rPr lang="zh-CN" sz="1400">
                <a:solidFill>
                  <a:schemeClr val="dk1"/>
                </a:solidFill>
              </a:rPr>
              <a:t>const3=tf.constant(3.0,dtype=tf.float32)</a:t>
            </a:r>
          </a:p>
          <a:p>
            <a:pPr lvl="0" rtl="0">
              <a:spcBef>
                <a:spcPts val="0"/>
              </a:spcBef>
              <a:spcAft>
                <a:spcPts val="0"/>
              </a:spcAft>
              <a:buClr>
                <a:schemeClr val="dk1"/>
              </a:buClr>
              <a:buSzPct val="78571"/>
              <a:buFont typeface="Arial"/>
              <a:buNone/>
            </a:pPr>
            <a:r>
              <a:rPr lang="zh-CN" sz="1400">
                <a:solidFill>
                  <a:schemeClr val="dk1"/>
                </a:solidFill>
              </a:rPr>
              <a:t>print(const3)</a:t>
            </a:r>
          </a:p>
          <a:p>
            <a:pPr lvl="0" rtl="0">
              <a:spcBef>
                <a:spcPts val="0"/>
              </a:spcBef>
              <a:spcAft>
                <a:spcPts val="0"/>
              </a:spcAft>
              <a:buClr>
                <a:schemeClr val="dk1"/>
              </a:buClr>
              <a:buSzPct val="78571"/>
              <a:buFont typeface="Arial"/>
              <a:buNone/>
            </a:pPr>
            <a:r>
              <a:rPr lang="zh-CN" sz="1400">
                <a:solidFill>
                  <a:schemeClr val="dk1"/>
                </a:solidFill>
              </a:rPr>
              <a:t>const4=tf.constant(4.0,dtype=tf.float32)</a:t>
            </a:r>
          </a:p>
          <a:p>
            <a:pPr lvl="0" rtl="0">
              <a:spcBef>
                <a:spcPts val="0"/>
              </a:spcBef>
              <a:spcAft>
                <a:spcPts val="0"/>
              </a:spcAft>
              <a:buNone/>
            </a:pPr>
            <a:r>
              <a:rPr lang="zh-CN" sz="1400">
                <a:solidFill>
                  <a:schemeClr val="dk1"/>
                </a:solidFill>
              </a:rPr>
              <a:t>print(const4)</a:t>
            </a:r>
          </a:p>
          <a:p>
            <a:pPr lvl="0" rtl="0">
              <a:spcBef>
                <a:spcPts val="0"/>
              </a:spcBef>
              <a:spcAft>
                <a:spcPts val="0"/>
              </a:spcAft>
              <a:buNone/>
            </a:pPr>
            <a:r>
              <a:rPr lang="zh-CN" sz="1400">
                <a:solidFill>
                  <a:schemeClr val="dk1"/>
                </a:solidFill>
              </a:rPr>
              <a:t>const5=const3+const4</a:t>
            </a:r>
          </a:p>
          <a:p>
            <a:pPr lvl="0" rtl="0">
              <a:spcBef>
                <a:spcPts val="0"/>
              </a:spcBef>
              <a:spcAft>
                <a:spcPts val="0"/>
              </a:spcAft>
              <a:buNone/>
            </a:pPr>
            <a:r>
              <a:rPr lang="zh-CN" sz="1400">
                <a:solidFill>
                  <a:schemeClr val="dk1"/>
                </a:solidFill>
              </a:rPr>
              <a:t>print(const5)</a:t>
            </a:r>
          </a:p>
          <a:p>
            <a:pPr lvl="0" rtl="0">
              <a:spcBef>
                <a:spcPts val="0"/>
              </a:spcBef>
              <a:spcAft>
                <a:spcPts val="0"/>
              </a:spcAft>
              <a:buNone/>
            </a:pPr>
            <a:r>
              <a:rPr lang="zh-CN" sz="1400">
                <a:solidFill>
                  <a:schemeClr val="dk1"/>
                </a:solidFill>
              </a:rPr>
              <a:t>print(sess.run(const5))</a:t>
            </a:r>
          </a:p>
          <a:p>
            <a:pPr lvl="0" rtl="0">
              <a:spcBef>
                <a:spcPts val="0"/>
              </a:spcBef>
              <a:spcAft>
                <a:spcPts val="0"/>
              </a:spcAft>
              <a:buClr>
                <a:schemeClr val="dk1"/>
              </a:buClr>
              <a:buSzPct val="78571"/>
              <a:buFont typeface="Arial"/>
              <a:buNone/>
            </a:pPr>
            <a:r>
              <a:t/>
            </a:r>
            <a:endParaRPr sz="1400">
              <a:solidFill>
                <a:schemeClr val="dk1"/>
              </a:solidFill>
            </a:endParaRPr>
          </a:p>
          <a:p>
            <a:pPr lvl="0">
              <a:spcBef>
                <a:spcPts val="0"/>
              </a:spcBef>
              <a:buNone/>
            </a:pPr>
            <a:r>
              <a:t/>
            </a:r>
            <a:endParaRPr/>
          </a:p>
        </p:txBody>
      </p:sp>
      <p:pic>
        <p:nvPicPr>
          <p:cNvPr descr="add.png" id="94" name="Shape 94"/>
          <p:cNvPicPr preferRelativeResize="0"/>
          <p:nvPr/>
        </p:nvPicPr>
        <p:blipFill>
          <a:blip r:embed="rId3">
            <a:alphaModFix/>
          </a:blip>
          <a:stretch>
            <a:fillRect/>
          </a:stretch>
        </p:blipFill>
        <p:spPr>
          <a:xfrm>
            <a:off x="5154537" y="2202625"/>
            <a:ext cx="2562225" cy="12382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8" name="Shape 98"/>
        <p:cNvGrpSpPr/>
        <p:nvPr/>
      </p:nvGrpSpPr>
      <p:grpSpPr>
        <a:xfrm>
          <a:off x="0" y="0"/>
          <a:ext cx="0" cy="0"/>
          <a:chOff x="0" y="0"/>
          <a:chExt cx="0" cy="0"/>
        </a:xfrm>
      </p:grpSpPr>
      <p:sp>
        <p:nvSpPr>
          <p:cNvPr id="99" name="Shape 99"/>
          <p:cNvSpPr txBox="1"/>
          <p:nvPr>
            <p:ph type="title"/>
          </p:nvPr>
        </p:nvSpPr>
        <p:spPr>
          <a:xfrm>
            <a:off x="311700" y="445025"/>
            <a:ext cx="8520600" cy="572700"/>
          </a:xfrm>
          <a:prstGeom prst="rect">
            <a:avLst/>
          </a:prstGeom>
        </p:spPr>
        <p:txBody>
          <a:bodyPr anchorCtr="0" anchor="t" bIns="91425" lIns="91425" rIns="91425" tIns="91425">
            <a:noAutofit/>
          </a:bodyPr>
          <a:lstStyle/>
          <a:p>
            <a:pPr lvl="0" rtl="0">
              <a:lnSpc>
                <a:spcPct val="115000"/>
              </a:lnSpc>
              <a:spcBef>
                <a:spcPts val="0"/>
              </a:spcBef>
              <a:spcAft>
                <a:spcPts val="1600"/>
              </a:spcAft>
              <a:buClr>
                <a:schemeClr val="dk1"/>
              </a:buClr>
              <a:buSzPct val="61111"/>
              <a:buFont typeface="Arial"/>
              <a:buNone/>
            </a:pPr>
            <a:r>
              <a:rPr lang="zh-CN" sz="1800">
                <a:solidFill>
                  <a:schemeClr val="dk2"/>
                </a:solidFill>
              </a:rPr>
              <a:t>Basic operation</a:t>
            </a:r>
          </a:p>
        </p:txBody>
      </p:sp>
      <p:sp>
        <p:nvSpPr>
          <p:cNvPr id="100" name="Shape 100"/>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rPr lang="zh-CN" sz="1200">
                <a:solidFill>
                  <a:schemeClr val="accent2"/>
                </a:solidFill>
                <a:latin typeface="Roboto"/>
                <a:ea typeface="Roboto"/>
                <a:cs typeface="Roboto"/>
                <a:sym typeface="Roboto"/>
              </a:rPr>
              <a:t>Placeholder</a:t>
            </a:r>
          </a:p>
          <a:p>
            <a:pPr lvl="0">
              <a:spcBef>
                <a:spcPts val="0"/>
              </a:spcBef>
              <a:buNone/>
            </a:pPr>
            <a:r>
              <a:rPr lang="zh-CN" sz="1200">
                <a:solidFill>
                  <a:schemeClr val="accent2"/>
                </a:solidFill>
                <a:latin typeface="Roboto"/>
                <a:ea typeface="Roboto"/>
                <a:cs typeface="Roboto"/>
                <a:sym typeface="Roboto"/>
              </a:rPr>
              <a:t>As it stands, this graph is not especially interesting because it always produces a constant result. A graph can be parameterized to accept external inputs, known as </a:t>
            </a:r>
            <a:r>
              <a:rPr b="1" lang="zh-CN" sz="1200">
                <a:solidFill>
                  <a:schemeClr val="accent2"/>
                </a:solidFill>
                <a:latin typeface="Roboto"/>
                <a:ea typeface="Roboto"/>
                <a:cs typeface="Roboto"/>
                <a:sym typeface="Roboto"/>
              </a:rPr>
              <a:t>placeholders</a:t>
            </a:r>
            <a:r>
              <a:rPr lang="zh-CN" sz="1200">
                <a:solidFill>
                  <a:schemeClr val="accent2"/>
                </a:solidFill>
                <a:latin typeface="Roboto"/>
                <a:ea typeface="Roboto"/>
                <a:cs typeface="Roboto"/>
                <a:sym typeface="Roboto"/>
              </a:rPr>
              <a:t>. A </a:t>
            </a:r>
            <a:r>
              <a:rPr b="1" lang="zh-CN" sz="1200">
                <a:solidFill>
                  <a:schemeClr val="accent2"/>
                </a:solidFill>
                <a:latin typeface="Roboto"/>
                <a:ea typeface="Roboto"/>
                <a:cs typeface="Roboto"/>
                <a:sym typeface="Roboto"/>
              </a:rPr>
              <a:t>placeholder</a:t>
            </a:r>
            <a:r>
              <a:rPr lang="zh-CN" sz="1200">
                <a:solidFill>
                  <a:schemeClr val="accent2"/>
                </a:solidFill>
                <a:latin typeface="Roboto"/>
                <a:ea typeface="Roboto"/>
                <a:cs typeface="Roboto"/>
                <a:sym typeface="Roboto"/>
              </a:rPr>
              <a:t> is a promise to provide a value later.</a:t>
            </a:r>
          </a:p>
          <a:p>
            <a:pPr indent="-69850" lvl="0" marL="76200" marR="76200" rtl="0">
              <a:lnSpc>
                <a:spcPct val="100000"/>
              </a:lnSpc>
              <a:spcBef>
                <a:spcPts val="1200"/>
              </a:spcBef>
              <a:spcAft>
                <a:spcPts val="1200"/>
              </a:spcAft>
              <a:buClr>
                <a:schemeClr val="dk1"/>
              </a:buClr>
              <a:buSzPct val="100000"/>
              <a:buFont typeface="Arial"/>
              <a:buNone/>
            </a:pPr>
            <a:r>
              <a:rPr lang="zh-CN" sz="1050">
                <a:solidFill>
                  <a:srgbClr val="37474F"/>
                </a:solidFill>
                <a:highlight>
                  <a:srgbClr val="F7F7F7"/>
                </a:highlight>
                <a:latin typeface="Roboto Mono"/>
                <a:ea typeface="Roboto Mono"/>
                <a:cs typeface="Roboto Mono"/>
                <a:sym typeface="Roboto Mono"/>
              </a:rPr>
              <a:t>a = tf.placeholder(tf.float32)</a:t>
            </a:r>
          </a:p>
          <a:p>
            <a:pPr indent="-69850" lvl="0" marL="76200" marR="76200" rtl="0">
              <a:lnSpc>
                <a:spcPct val="100000"/>
              </a:lnSpc>
              <a:spcBef>
                <a:spcPts val="1200"/>
              </a:spcBef>
              <a:spcAft>
                <a:spcPts val="1200"/>
              </a:spcAft>
              <a:buClr>
                <a:schemeClr val="dk1"/>
              </a:buClr>
              <a:buSzPct val="100000"/>
              <a:buFont typeface="Arial"/>
              <a:buNone/>
            </a:pPr>
            <a:r>
              <a:rPr lang="zh-CN" sz="1050">
                <a:solidFill>
                  <a:srgbClr val="37474F"/>
                </a:solidFill>
                <a:highlight>
                  <a:srgbClr val="F7F7F7"/>
                </a:highlight>
                <a:latin typeface="Roboto Mono"/>
                <a:ea typeface="Roboto Mono"/>
                <a:cs typeface="Roboto Mono"/>
                <a:sym typeface="Roboto Mono"/>
              </a:rPr>
              <a:t>b = tf.placeholder(tf.float32)</a:t>
            </a:r>
          </a:p>
          <a:p>
            <a:pPr indent="-69850" lvl="0" marL="76200" marR="76200" rtl="0">
              <a:lnSpc>
                <a:spcPct val="142857"/>
              </a:lnSpc>
              <a:spcBef>
                <a:spcPts val="1200"/>
              </a:spcBef>
              <a:spcAft>
                <a:spcPts val="1200"/>
              </a:spcAft>
              <a:buClr>
                <a:schemeClr val="dk1"/>
              </a:buClr>
              <a:buSzPct val="100000"/>
              <a:buFont typeface="Arial"/>
              <a:buNone/>
            </a:pPr>
            <a:r>
              <a:rPr lang="zh-CN" sz="1050">
                <a:solidFill>
                  <a:srgbClr val="37474F"/>
                </a:solidFill>
                <a:highlight>
                  <a:srgbClr val="F7F7F7"/>
                </a:highlight>
                <a:latin typeface="Roboto Mono"/>
                <a:ea typeface="Roboto Mono"/>
                <a:cs typeface="Roboto Mono"/>
                <a:sym typeface="Roboto Mono"/>
              </a:rPr>
              <a:t>adder_node = a + b  </a:t>
            </a:r>
            <a:r>
              <a:rPr lang="zh-CN" sz="1050">
                <a:solidFill>
                  <a:srgbClr val="D81B60"/>
                </a:solidFill>
                <a:highlight>
                  <a:srgbClr val="F7F7F7"/>
                </a:highlight>
                <a:latin typeface="Roboto Mono"/>
                <a:ea typeface="Roboto Mono"/>
                <a:cs typeface="Roboto Mono"/>
                <a:sym typeface="Roboto Mono"/>
              </a:rPr>
              <a:t># + provides a shortcut for tf.add(a, b)</a:t>
            </a:r>
          </a:p>
          <a:p>
            <a:pPr lvl="0">
              <a:spcBef>
                <a:spcPts val="0"/>
              </a:spcBef>
              <a:buNone/>
            </a:pPr>
            <a:r>
              <a:rPr lang="zh-CN" sz="1200">
                <a:solidFill>
                  <a:schemeClr val="accent2"/>
                </a:solidFill>
                <a:latin typeface="Roboto"/>
                <a:ea typeface="Roboto"/>
                <a:cs typeface="Roboto"/>
                <a:sym typeface="Roboto"/>
              </a:rPr>
              <a:t>The preceding three lines are a bit like a function or a lambda in which we define two input parameters (a and b) and then an operation on them. We can evaluate this graph with multiple inputs by using the feed_dict parameter to specify Tensors that provide concrete values to these placeholders:</a:t>
            </a:r>
          </a:p>
          <a:p>
            <a:pPr indent="-69850" lvl="0" marL="76200" marR="76200" rtl="0">
              <a:lnSpc>
                <a:spcPct val="100000"/>
              </a:lnSpc>
              <a:spcBef>
                <a:spcPts val="1200"/>
              </a:spcBef>
              <a:spcAft>
                <a:spcPts val="1200"/>
              </a:spcAft>
              <a:buClr>
                <a:schemeClr val="dk1"/>
              </a:buClr>
              <a:buSzPct val="100000"/>
              <a:buFont typeface="Arial"/>
              <a:buNone/>
            </a:pPr>
            <a:r>
              <a:rPr lang="zh-CN" sz="1050">
                <a:solidFill>
                  <a:srgbClr val="3B78E7"/>
                </a:solidFill>
                <a:highlight>
                  <a:srgbClr val="F7F7F7"/>
                </a:highlight>
                <a:latin typeface="Roboto Mono"/>
                <a:ea typeface="Roboto Mono"/>
                <a:cs typeface="Roboto Mono"/>
                <a:sym typeface="Roboto Mono"/>
              </a:rPr>
              <a:t>print</a:t>
            </a:r>
            <a:r>
              <a:rPr lang="zh-CN" sz="1050">
                <a:solidFill>
                  <a:srgbClr val="37474F"/>
                </a:solidFill>
                <a:highlight>
                  <a:srgbClr val="F7F7F7"/>
                </a:highlight>
                <a:latin typeface="Roboto Mono"/>
                <a:ea typeface="Roboto Mono"/>
                <a:cs typeface="Roboto Mono"/>
                <a:sym typeface="Roboto Mono"/>
              </a:rPr>
              <a:t>(sess.run(adder_node, {a: </a:t>
            </a:r>
            <a:r>
              <a:rPr lang="zh-CN" sz="1050">
                <a:solidFill>
                  <a:srgbClr val="C53929"/>
                </a:solidFill>
                <a:highlight>
                  <a:srgbClr val="F7F7F7"/>
                </a:highlight>
                <a:latin typeface="Roboto Mono"/>
                <a:ea typeface="Roboto Mono"/>
                <a:cs typeface="Roboto Mono"/>
                <a:sym typeface="Roboto Mono"/>
              </a:rPr>
              <a:t>3</a:t>
            </a:r>
            <a:r>
              <a:rPr lang="zh-CN" sz="1050">
                <a:solidFill>
                  <a:srgbClr val="37474F"/>
                </a:solidFill>
                <a:highlight>
                  <a:srgbClr val="F7F7F7"/>
                </a:highlight>
                <a:latin typeface="Roboto Mono"/>
                <a:ea typeface="Roboto Mono"/>
                <a:cs typeface="Roboto Mono"/>
                <a:sym typeface="Roboto Mono"/>
              </a:rPr>
              <a:t>, b:</a:t>
            </a:r>
            <a:r>
              <a:rPr lang="zh-CN" sz="1050">
                <a:solidFill>
                  <a:srgbClr val="C53929"/>
                </a:solidFill>
                <a:highlight>
                  <a:srgbClr val="F7F7F7"/>
                </a:highlight>
                <a:latin typeface="Roboto Mono"/>
                <a:ea typeface="Roboto Mono"/>
                <a:cs typeface="Roboto Mono"/>
                <a:sym typeface="Roboto Mono"/>
              </a:rPr>
              <a:t>4.5</a:t>
            </a:r>
            <a:r>
              <a:rPr lang="zh-CN" sz="1050">
                <a:solidFill>
                  <a:srgbClr val="37474F"/>
                </a:solidFill>
                <a:highlight>
                  <a:srgbClr val="F7F7F7"/>
                </a:highlight>
                <a:latin typeface="Roboto Mono"/>
                <a:ea typeface="Roboto Mono"/>
                <a:cs typeface="Roboto Mono"/>
                <a:sym typeface="Roboto Mono"/>
              </a:rPr>
              <a:t>}))</a:t>
            </a:r>
          </a:p>
          <a:p>
            <a:pPr indent="-69850" lvl="0" marL="76200" marR="76200" rtl="0">
              <a:lnSpc>
                <a:spcPct val="142857"/>
              </a:lnSpc>
              <a:spcBef>
                <a:spcPts val="1200"/>
              </a:spcBef>
              <a:spcAft>
                <a:spcPts val="1200"/>
              </a:spcAft>
              <a:buClr>
                <a:schemeClr val="dk1"/>
              </a:buClr>
              <a:buSzPct val="100000"/>
              <a:buFont typeface="Arial"/>
              <a:buNone/>
            </a:pPr>
            <a:r>
              <a:rPr lang="zh-CN" sz="1050">
                <a:solidFill>
                  <a:srgbClr val="3B78E7"/>
                </a:solidFill>
                <a:highlight>
                  <a:srgbClr val="F7F7F7"/>
                </a:highlight>
                <a:latin typeface="Roboto Mono"/>
                <a:ea typeface="Roboto Mono"/>
                <a:cs typeface="Roboto Mono"/>
                <a:sym typeface="Roboto Mono"/>
              </a:rPr>
              <a:t>print</a:t>
            </a:r>
            <a:r>
              <a:rPr lang="zh-CN" sz="1050">
                <a:solidFill>
                  <a:srgbClr val="37474F"/>
                </a:solidFill>
                <a:highlight>
                  <a:srgbClr val="F7F7F7"/>
                </a:highlight>
                <a:latin typeface="Roboto Mono"/>
                <a:ea typeface="Roboto Mono"/>
                <a:cs typeface="Roboto Mono"/>
                <a:sym typeface="Roboto Mono"/>
              </a:rPr>
              <a:t>(sess.run(adder_node, {a: [</a:t>
            </a:r>
            <a:r>
              <a:rPr lang="zh-CN" sz="1050">
                <a:solidFill>
                  <a:srgbClr val="C53929"/>
                </a:solidFill>
                <a:highlight>
                  <a:srgbClr val="F7F7F7"/>
                </a:highlight>
                <a:latin typeface="Roboto Mono"/>
                <a:ea typeface="Roboto Mono"/>
                <a:cs typeface="Roboto Mono"/>
                <a:sym typeface="Roboto Mono"/>
              </a:rPr>
              <a:t>1</a:t>
            </a:r>
            <a:r>
              <a:rPr lang="zh-CN" sz="1050">
                <a:solidFill>
                  <a:srgbClr val="37474F"/>
                </a:solidFill>
                <a:highlight>
                  <a:srgbClr val="F7F7F7"/>
                </a:highlight>
                <a:latin typeface="Roboto Mono"/>
                <a:ea typeface="Roboto Mono"/>
                <a:cs typeface="Roboto Mono"/>
                <a:sym typeface="Roboto Mono"/>
              </a:rPr>
              <a:t>,</a:t>
            </a:r>
            <a:r>
              <a:rPr lang="zh-CN" sz="1050">
                <a:solidFill>
                  <a:srgbClr val="C53929"/>
                </a:solidFill>
                <a:highlight>
                  <a:srgbClr val="F7F7F7"/>
                </a:highlight>
                <a:latin typeface="Roboto Mono"/>
                <a:ea typeface="Roboto Mono"/>
                <a:cs typeface="Roboto Mono"/>
                <a:sym typeface="Roboto Mono"/>
              </a:rPr>
              <a:t>3</a:t>
            </a:r>
            <a:r>
              <a:rPr lang="zh-CN" sz="1050">
                <a:solidFill>
                  <a:srgbClr val="37474F"/>
                </a:solidFill>
                <a:highlight>
                  <a:srgbClr val="F7F7F7"/>
                </a:highlight>
                <a:latin typeface="Roboto Mono"/>
                <a:ea typeface="Roboto Mono"/>
                <a:cs typeface="Roboto Mono"/>
                <a:sym typeface="Roboto Mono"/>
              </a:rPr>
              <a:t>], b: [</a:t>
            </a:r>
            <a:r>
              <a:rPr lang="zh-CN" sz="1050">
                <a:solidFill>
                  <a:srgbClr val="C53929"/>
                </a:solidFill>
                <a:highlight>
                  <a:srgbClr val="F7F7F7"/>
                </a:highlight>
                <a:latin typeface="Roboto Mono"/>
                <a:ea typeface="Roboto Mono"/>
                <a:cs typeface="Roboto Mono"/>
                <a:sym typeface="Roboto Mono"/>
              </a:rPr>
              <a:t>2</a:t>
            </a:r>
            <a:r>
              <a:rPr lang="zh-CN" sz="1050">
                <a:solidFill>
                  <a:srgbClr val="37474F"/>
                </a:solidFill>
                <a:highlight>
                  <a:srgbClr val="F7F7F7"/>
                </a:highlight>
                <a:latin typeface="Roboto Mono"/>
                <a:ea typeface="Roboto Mono"/>
                <a:cs typeface="Roboto Mono"/>
                <a:sym typeface="Roboto Mono"/>
              </a:rPr>
              <a:t>, </a:t>
            </a:r>
            <a:r>
              <a:rPr lang="zh-CN" sz="1050">
                <a:solidFill>
                  <a:srgbClr val="C53929"/>
                </a:solidFill>
                <a:highlight>
                  <a:srgbClr val="F7F7F7"/>
                </a:highlight>
                <a:latin typeface="Roboto Mono"/>
                <a:ea typeface="Roboto Mono"/>
                <a:cs typeface="Roboto Mono"/>
                <a:sym typeface="Roboto Mono"/>
              </a:rPr>
              <a:t>4</a:t>
            </a:r>
            <a:r>
              <a:rPr lang="zh-CN" sz="1050">
                <a:solidFill>
                  <a:srgbClr val="37474F"/>
                </a:solidFill>
                <a:highlight>
                  <a:srgbClr val="F7F7F7"/>
                </a:highlight>
                <a:latin typeface="Roboto Mono"/>
                <a:ea typeface="Roboto Mono"/>
                <a:cs typeface="Roboto Mono"/>
                <a:sym typeface="Roboto Mono"/>
              </a:rPr>
              <a:t>]}))</a:t>
            </a:r>
          </a:p>
          <a:p>
            <a:pPr lvl="0">
              <a:spcBef>
                <a:spcPts val="0"/>
              </a:spcBef>
              <a:buNone/>
            </a:pPr>
            <a:r>
              <a:t/>
            </a:r>
            <a:endParaRPr sz="1200">
              <a:solidFill>
                <a:schemeClr val="accent2"/>
              </a:solidFill>
              <a:latin typeface="Roboto"/>
              <a:ea typeface="Roboto"/>
              <a:cs typeface="Roboto"/>
              <a:sym typeface="Roboto"/>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Shape 105"/>
          <p:cNvSpPr txBox="1"/>
          <p:nvPr>
            <p:ph type="title"/>
          </p:nvPr>
        </p:nvSpPr>
        <p:spPr>
          <a:xfrm>
            <a:off x="311700" y="445025"/>
            <a:ext cx="8520600" cy="572700"/>
          </a:xfrm>
          <a:prstGeom prst="rect">
            <a:avLst/>
          </a:prstGeom>
        </p:spPr>
        <p:txBody>
          <a:bodyPr anchorCtr="0" anchor="t" bIns="91425" lIns="91425" rIns="91425" tIns="91425">
            <a:noAutofit/>
          </a:bodyPr>
          <a:lstStyle/>
          <a:p>
            <a:pPr lvl="0" rtl="0">
              <a:lnSpc>
                <a:spcPct val="115000"/>
              </a:lnSpc>
              <a:spcBef>
                <a:spcPts val="0"/>
              </a:spcBef>
              <a:spcAft>
                <a:spcPts val="1600"/>
              </a:spcAft>
              <a:buNone/>
            </a:pPr>
            <a:r>
              <a:rPr lang="zh-CN" sz="1800">
                <a:solidFill>
                  <a:schemeClr val="dk2"/>
                </a:solidFill>
              </a:rPr>
              <a:t>Linear model</a:t>
            </a:r>
          </a:p>
        </p:txBody>
      </p:sp>
      <p:sp>
        <p:nvSpPr>
          <p:cNvPr id="106" name="Shape 106"/>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rPr lang="zh-CN" sz="1200">
                <a:solidFill>
                  <a:schemeClr val="accent2"/>
                </a:solidFill>
                <a:latin typeface="Roboto"/>
                <a:ea typeface="Roboto"/>
                <a:cs typeface="Roboto"/>
                <a:sym typeface="Roboto"/>
              </a:rPr>
              <a:t>Variables</a:t>
            </a:r>
          </a:p>
          <a:p>
            <a:pPr lvl="0">
              <a:spcBef>
                <a:spcPts val="0"/>
              </a:spcBef>
              <a:buNone/>
            </a:pPr>
            <a:r>
              <a:rPr lang="zh-CN" sz="1200">
                <a:solidFill>
                  <a:schemeClr val="accent2"/>
                </a:solidFill>
                <a:latin typeface="Roboto"/>
                <a:ea typeface="Roboto"/>
                <a:cs typeface="Roboto"/>
                <a:sym typeface="Roboto"/>
              </a:rPr>
              <a:t>In machine learning we will typically want a model that can take arbitrary inputs, such as the one above. To make the model trainable, we need to be able to modify the graph to get new outputs with the same input. </a:t>
            </a:r>
            <a:r>
              <a:rPr b="1" lang="zh-CN" sz="1200">
                <a:solidFill>
                  <a:schemeClr val="accent2"/>
                </a:solidFill>
                <a:latin typeface="Roboto"/>
                <a:ea typeface="Roboto"/>
                <a:cs typeface="Roboto"/>
                <a:sym typeface="Roboto"/>
              </a:rPr>
              <a:t>Variables</a:t>
            </a:r>
            <a:r>
              <a:rPr lang="zh-CN" sz="1200">
                <a:solidFill>
                  <a:schemeClr val="accent2"/>
                </a:solidFill>
                <a:latin typeface="Roboto"/>
                <a:ea typeface="Roboto"/>
                <a:cs typeface="Roboto"/>
                <a:sym typeface="Roboto"/>
              </a:rPr>
              <a:t> allow us to add trainable parameters to a graph. They are constructed with a type and initial value:</a:t>
            </a:r>
          </a:p>
          <a:p>
            <a:pPr indent="-69850" lvl="0" marL="76200" marR="76200" rtl="0">
              <a:lnSpc>
                <a:spcPct val="100000"/>
              </a:lnSpc>
              <a:spcBef>
                <a:spcPts val="1200"/>
              </a:spcBef>
              <a:spcAft>
                <a:spcPts val="1200"/>
              </a:spcAft>
              <a:buClr>
                <a:schemeClr val="dk1"/>
              </a:buClr>
              <a:buSzPct val="100000"/>
              <a:buFont typeface="Arial"/>
              <a:buNone/>
            </a:pPr>
            <a:r>
              <a:rPr lang="zh-CN" sz="1050">
                <a:solidFill>
                  <a:srgbClr val="37474F"/>
                </a:solidFill>
                <a:highlight>
                  <a:srgbClr val="F7F7F7"/>
                </a:highlight>
                <a:latin typeface="Roboto Mono"/>
                <a:ea typeface="Roboto Mono"/>
                <a:cs typeface="Roboto Mono"/>
                <a:sym typeface="Roboto Mono"/>
              </a:rPr>
              <a:t>W = tf.</a:t>
            </a:r>
            <a:r>
              <a:rPr lang="zh-CN" sz="1050">
                <a:solidFill>
                  <a:srgbClr val="9C27B0"/>
                </a:solidFill>
                <a:highlight>
                  <a:srgbClr val="F7F7F7"/>
                </a:highlight>
                <a:latin typeface="Roboto Mono"/>
                <a:ea typeface="Roboto Mono"/>
                <a:cs typeface="Roboto Mono"/>
                <a:sym typeface="Roboto Mono"/>
              </a:rPr>
              <a:t>Variable</a:t>
            </a:r>
            <a:r>
              <a:rPr lang="zh-CN" sz="1050">
                <a:solidFill>
                  <a:srgbClr val="37474F"/>
                </a:solidFill>
                <a:highlight>
                  <a:srgbClr val="F7F7F7"/>
                </a:highlight>
                <a:latin typeface="Roboto Mono"/>
                <a:ea typeface="Roboto Mono"/>
                <a:cs typeface="Roboto Mono"/>
                <a:sym typeface="Roboto Mono"/>
              </a:rPr>
              <a:t>([.</a:t>
            </a:r>
            <a:r>
              <a:rPr lang="zh-CN" sz="1050">
                <a:solidFill>
                  <a:srgbClr val="C53929"/>
                </a:solidFill>
                <a:highlight>
                  <a:srgbClr val="F7F7F7"/>
                </a:highlight>
                <a:latin typeface="Roboto Mono"/>
                <a:ea typeface="Roboto Mono"/>
                <a:cs typeface="Roboto Mono"/>
                <a:sym typeface="Roboto Mono"/>
              </a:rPr>
              <a:t>3</a:t>
            </a:r>
            <a:r>
              <a:rPr lang="zh-CN" sz="1050">
                <a:solidFill>
                  <a:srgbClr val="37474F"/>
                </a:solidFill>
                <a:highlight>
                  <a:srgbClr val="F7F7F7"/>
                </a:highlight>
                <a:latin typeface="Roboto Mono"/>
                <a:ea typeface="Roboto Mono"/>
                <a:cs typeface="Roboto Mono"/>
                <a:sym typeface="Roboto Mono"/>
              </a:rPr>
              <a:t>], dtype=tf.float32)</a:t>
            </a:r>
          </a:p>
          <a:p>
            <a:pPr indent="-69850" lvl="0" marL="76200" marR="76200" rtl="0">
              <a:lnSpc>
                <a:spcPct val="100000"/>
              </a:lnSpc>
              <a:spcBef>
                <a:spcPts val="1200"/>
              </a:spcBef>
              <a:spcAft>
                <a:spcPts val="1200"/>
              </a:spcAft>
              <a:buClr>
                <a:schemeClr val="dk1"/>
              </a:buClr>
              <a:buSzPct val="100000"/>
              <a:buFont typeface="Arial"/>
              <a:buNone/>
            </a:pPr>
            <a:r>
              <a:rPr lang="zh-CN" sz="1050">
                <a:solidFill>
                  <a:srgbClr val="37474F"/>
                </a:solidFill>
                <a:highlight>
                  <a:srgbClr val="F7F7F7"/>
                </a:highlight>
                <a:latin typeface="Roboto Mono"/>
                <a:ea typeface="Roboto Mono"/>
                <a:cs typeface="Roboto Mono"/>
                <a:sym typeface="Roboto Mono"/>
              </a:rPr>
              <a:t>b = tf.</a:t>
            </a:r>
            <a:r>
              <a:rPr lang="zh-CN" sz="1050">
                <a:solidFill>
                  <a:srgbClr val="9C27B0"/>
                </a:solidFill>
                <a:highlight>
                  <a:srgbClr val="F7F7F7"/>
                </a:highlight>
                <a:latin typeface="Roboto Mono"/>
                <a:ea typeface="Roboto Mono"/>
                <a:cs typeface="Roboto Mono"/>
                <a:sym typeface="Roboto Mono"/>
              </a:rPr>
              <a:t>Variable</a:t>
            </a:r>
            <a:r>
              <a:rPr lang="zh-CN" sz="1050">
                <a:solidFill>
                  <a:srgbClr val="37474F"/>
                </a:solidFill>
                <a:highlight>
                  <a:srgbClr val="F7F7F7"/>
                </a:highlight>
                <a:latin typeface="Roboto Mono"/>
                <a:ea typeface="Roboto Mono"/>
                <a:cs typeface="Roboto Mono"/>
                <a:sym typeface="Roboto Mono"/>
              </a:rPr>
              <a:t>([-.</a:t>
            </a:r>
            <a:r>
              <a:rPr lang="zh-CN" sz="1050">
                <a:solidFill>
                  <a:srgbClr val="C53929"/>
                </a:solidFill>
                <a:highlight>
                  <a:srgbClr val="F7F7F7"/>
                </a:highlight>
                <a:latin typeface="Roboto Mono"/>
                <a:ea typeface="Roboto Mono"/>
                <a:cs typeface="Roboto Mono"/>
                <a:sym typeface="Roboto Mono"/>
              </a:rPr>
              <a:t>3</a:t>
            </a:r>
            <a:r>
              <a:rPr lang="zh-CN" sz="1050">
                <a:solidFill>
                  <a:srgbClr val="37474F"/>
                </a:solidFill>
                <a:highlight>
                  <a:srgbClr val="F7F7F7"/>
                </a:highlight>
                <a:latin typeface="Roboto Mono"/>
                <a:ea typeface="Roboto Mono"/>
                <a:cs typeface="Roboto Mono"/>
                <a:sym typeface="Roboto Mono"/>
              </a:rPr>
              <a:t>], dtype=tf.float32)</a:t>
            </a:r>
          </a:p>
          <a:p>
            <a:pPr indent="-69850" lvl="0" marL="76200" marR="76200" rtl="0">
              <a:lnSpc>
                <a:spcPct val="100000"/>
              </a:lnSpc>
              <a:spcBef>
                <a:spcPts val="1200"/>
              </a:spcBef>
              <a:spcAft>
                <a:spcPts val="1200"/>
              </a:spcAft>
              <a:buClr>
                <a:schemeClr val="dk1"/>
              </a:buClr>
              <a:buSzPct val="100000"/>
              <a:buFont typeface="Arial"/>
              <a:buNone/>
            </a:pPr>
            <a:r>
              <a:rPr lang="zh-CN" sz="1050">
                <a:solidFill>
                  <a:srgbClr val="37474F"/>
                </a:solidFill>
                <a:highlight>
                  <a:srgbClr val="F7F7F7"/>
                </a:highlight>
                <a:latin typeface="Roboto Mono"/>
                <a:ea typeface="Roboto Mono"/>
                <a:cs typeface="Roboto Mono"/>
                <a:sym typeface="Roboto Mono"/>
              </a:rPr>
              <a:t>x = tf.placeholder(tf.float32)</a:t>
            </a:r>
          </a:p>
          <a:p>
            <a:pPr indent="-69850" lvl="0" marL="76200" marR="76200" rtl="0">
              <a:lnSpc>
                <a:spcPct val="142857"/>
              </a:lnSpc>
              <a:spcBef>
                <a:spcPts val="1200"/>
              </a:spcBef>
              <a:spcAft>
                <a:spcPts val="1200"/>
              </a:spcAft>
              <a:buClr>
                <a:schemeClr val="dk1"/>
              </a:buClr>
              <a:buSzPct val="100000"/>
              <a:buFont typeface="Arial"/>
              <a:buNone/>
            </a:pPr>
            <a:r>
              <a:rPr lang="zh-CN" sz="1050">
                <a:solidFill>
                  <a:srgbClr val="37474F"/>
                </a:solidFill>
                <a:highlight>
                  <a:srgbClr val="F7F7F7"/>
                </a:highlight>
                <a:latin typeface="Roboto Mono"/>
                <a:ea typeface="Roboto Mono"/>
                <a:cs typeface="Roboto Mono"/>
                <a:sym typeface="Roboto Mono"/>
              </a:rPr>
              <a:t>linear_model = W * x + b</a:t>
            </a:r>
          </a:p>
          <a:p>
            <a:pPr lvl="0">
              <a:spcBef>
                <a:spcPts val="0"/>
              </a:spcBef>
              <a:buNone/>
            </a:pPr>
            <a:r>
              <a:t/>
            </a:r>
            <a:endParaRPr sz="1200">
              <a:solidFill>
                <a:schemeClr val="accent2"/>
              </a:solidFill>
              <a:latin typeface="Roboto"/>
              <a:ea typeface="Roboto"/>
              <a:cs typeface="Roboto"/>
              <a:sym typeface="Roboto"/>
            </a:endParaRPr>
          </a:p>
          <a:p>
            <a:pPr lvl="0">
              <a:spcBef>
                <a:spcPts val="0"/>
              </a:spcBef>
              <a:buNone/>
            </a:pPr>
            <a:r>
              <a:t/>
            </a:r>
            <a:endParaRPr b="1" sz="1200">
              <a:solidFill>
                <a:schemeClr val="accent2"/>
              </a:solidFill>
              <a:latin typeface="Roboto"/>
              <a:ea typeface="Roboto"/>
              <a:cs typeface="Roboto"/>
              <a:sym typeface="Roboto"/>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