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zh-C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github.com/dennybritz/cnn-text-classification-t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cs.cornell.edu/people/pabo/movie-review-dat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rtl="0">
              <a:lnSpc>
                <a:spcPct val="115000"/>
              </a:lnSpc>
              <a:spcBef>
                <a:spcPts val="0"/>
              </a:spcBef>
              <a:spcAft>
                <a:spcPts val="800"/>
              </a:spcAft>
              <a:buClr>
                <a:schemeClr val="dk1"/>
              </a:buClr>
              <a:buSzPct val="36666"/>
              <a:buFont typeface="Arial"/>
              <a:buNone/>
            </a:pPr>
            <a:r>
              <a:rPr b="1" lang="zh-CN" sz="3000">
                <a:solidFill>
                  <a:srgbClr val="333333"/>
                </a:solidFill>
                <a:highlight>
                  <a:srgbClr val="FFFFFF"/>
                </a:highlight>
              </a:rPr>
              <a:t>Recurrent Neural Networks</a:t>
            </a:r>
          </a:p>
          <a:p>
            <a:pPr lvl="0">
              <a:spcBef>
                <a:spcPts val="0"/>
              </a:spcBef>
              <a:buNone/>
            </a:pPr>
            <a:r>
              <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rPr lang="zh-CN" sz="2400">
                <a:solidFill>
                  <a:srgbClr val="333333"/>
                </a:solidFill>
                <a:highlight>
                  <a:srgbClr val="FFFFFF"/>
                </a:highlight>
              </a:rPr>
              <a:t>循环神经网络</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LSTM </a:t>
            </a:r>
            <a:r>
              <a:rPr lang="zh-CN"/>
              <a:t>cell</a:t>
            </a:r>
          </a:p>
        </p:txBody>
      </p:sp>
      <p:pic>
        <p:nvPicPr>
          <p:cNvPr descr="LSTM3-chain.png" id="109" name="Shape 109"/>
          <p:cNvPicPr preferRelativeResize="0"/>
          <p:nvPr/>
        </p:nvPicPr>
        <p:blipFill>
          <a:blip r:embed="rId3">
            <a:alphaModFix/>
          </a:blip>
          <a:stretch>
            <a:fillRect/>
          </a:stretch>
        </p:blipFill>
        <p:spPr>
          <a:xfrm>
            <a:off x="576237" y="1564375"/>
            <a:ext cx="7991527" cy="3002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cnn-text-classification-tf</a:t>
            </a:r>
          </a:p>
        </p:txBody>
      </p:sp>
      <p:sp>
        <p:nvSpPr>
          <p:cNvPr id="115" name="Shape 115"/>
          <p:cNvSpPr txBox="1"/>
          <p:nvPr>
            <p:ph idx="1" type="body"/>
          </p:nvPr>
        </p:nvSpPr>
        <p:spPr>
          <a:xfrm>
            <a:off x="311700" y="1152475"/>
            <a:ext cx="8520600" cy="3905700"/>
          </a:xfrm>
          <a:prstGeom prst="rect">
            <a:avLst/>
          </a:prstGeom>
        </p:spPr>
        <p:txBody>
          <a:bodyPr anchorCtr="0" anchor="t" bIns="91425" lIns="91425" rIns="91425" tIns="91425">
            <a:noAutofit/>
          </a:bodyPr>
          <a:lstStyle/>
          <a:p>
            <a:pPr lvl="0">
              <a:spcBef>
                <a:spcPts val="0"/>
              </a:spcBef>
              <a:buNone/>
            </a:pPr>
            <a:r>
              <a:rPr lang="zh-CN"/>
              <a:t>Convolutional Neural Network for Text Classification in Tensorflow</a:t>
            </a:r>
          </a:p>
          <a:p>
            <a:pPr lvl="0">
              <a:spcBef>
                <a:spcPts val="0"/>
              </a:spcBef>
              <a:buNone/>
            </a:pPr>
            <a:r>
              <a:rPr lang="zh-CN" u="sng">
                <a:solidFill>
                  <a:schemeClr val="hlink"/>
                </a:solidFill>
                <a:hlinkClick r:id="rId3"/>
              </a:rPr>
              <a:t>https://github.com/dennybritz/cnn-text-classification-tf</a:t>
            </a:r>
            <a:r>
              <a:rPr lang="zh-CN"/>
              <a:t> </a:t>
            </a:r>
            <a:br>
              <a:rPr lang="zh-CN"/>
            </a:br>
            <a:r>
              <a:rPr lang="zh-CN"/>
              <a:t>We report on a series of experiments with convolutional neural networks (CNN) trained on top of pre-trained word vectors for sentence-level classification tasks. We show that a simple CNN with little hyperparameter tuning and static vectors achieves excellent results on multiple benchmarks. Learning task-specific vectors through fine-tuning offers further gains in performance. We additionally propose a simple modification to the architecture to allow for the use of both task-specific and static vectors. The CNN models discussed herein improve upon the state of the art on 4 out of 7 tasks, which include sentiment analysis and question classification.</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Movie Review Data</a:t>
            </a:r>
          </a:p>
        </p:txBody>
      </p:sp>
      <p:sp>
        <p:nvSpPr>
          <p:cNvPr id="121" name="Shape 12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400">
                <a:solidFill>
                  <a:schemeClr val="dk1"/>
                </a:solidFill>
                <a:highlight>
                  <a:srgbClr val="FFFFFF"/>
                </a:highlight>
              </a:rPr>
              <a:t>This page is a distribution site for movie-review data for use in sentiment-analysis experiments. Available are collections of movie-review documents labeled with respect to their overall </a:t>
            </a:r>
            <a:r>
              <a:rPr i="1" lang="zh-CN" sz="1400">
                <a:solidFill>
                  <a:schemeClr val="dk1"/>
                </a:solidFill>
              </a:rPr>
              <a:t>sentiment polarity</a:t>
            </a:r>
            <a:r>
              <a:rPr lang="zh-CN" sz="1400">
                <a:solidFill>
                  <a:schemeClr val="dk1"/>
                </a:solidFill>
                <a:highlight>
                  <a:srgbClr val="FFFFFF"/>
                </a:highlight>
              </a:rPr>
              <a:t> (positive or negative) or </a:t>
            </a:r>
            <a:r>
              <a:rPr i="1" lang="zh-CN" sz="1400">
                <a:solidFill>
                  <a:schemeClr val="dk1"/>
                </a:solidFill>
              </a:rPr>
              <a:t>subjective rating</a:t>
            </a:r>
            <a:r>
              <a:rPr lang="zh-CN" sz="1400">
                <a:solidFill>
                  <a:schemeClr val="dk1"/>
                </a:solidFill>
                <a:highlight>
                  <a:srgbClr val="FFFFFF"/>
                </a:highlight>
              </a:rPr>
              <a:t> (e.g., "two and a half stars") and sentences labeled with respect to their </a:t>
            </a:r>
            <a:r>
              <a:rPr i="1" lang="zh-CN" sz="1400">
                <a:solidFill>
                  <a:schemeClr val="dk1"/>
                </a:solidFill>
              </a:rPr>
              <a:t>subjectivity status</a:t>
            </a:r>
            <a:r>
              <a:rPr lang="zh-CN" sz="1400">
                <a:solidFill>
                  <a:schemeClr val="dk1"/>
                </a:solidFill>
                <a:highlight>
                  <a:srgbClr val="FFFFFF"/>
                </a:highlight>
              </a:rPr>
              <a:t> (subjective or objective) or </a:t>
            </a:r>
            <a:r>
              <a:rPr i="1" lang="zh-CN" sz="1400">
                <a:solidFill>
                  <a:schemeClr val="dk1"/>
                </a:solidFill>
              </a:rPr>
              <a:t>polarity</a:t>
            </a:r>
            <a:r>
              <a:rPr lang="zh-CN" sz="1400">
                <a:solidFill>
                  <a:schemeClr val="dk1"/>
                </a:solidFill>
                <a:highlight>
                  <a:srgbClr val="FFFFFF"/>
                </a:highlight>
              </a:rPr>
              <a:t>. These data sets were introduced in the following papers:</a:t>
            </a:r>
          </a:p>
          <a:p>
            <a:pPr lvl="0">
              <a:spcBef>
                <a:spcPts val="0"/>
              </a:spcBef>
              <a:buNone/>
            </a:pPr>
            <a:r>
              <a:t/>
            </a:r>
            <a:endParaRPr sz="1400">
              <a:solidFill>
                <a:schemeClr val="dk1"/>
              </a:solidFill>
              <a:highlight>
                <a:srgbClr val="FFFFFF"/>
              </a:highlight>
            </a:endParaRPr>
          </a:p>
          <a:p>
            <a:pPr lvl="0">
              <a:spcBef>
                <a:spcPts val="0"/>
              </a:spcBef>
              <a:buClr>
                <a:schemeClr val="dk1"/>
              </a:buClr>
              <a:buSzPct val="78571"/>
              <a:buFont typeface="Arial"/>
              <a:buNone/>
            </a:pPr>
            <a:r>
              <a:rPr lang="zh-CN" sz="1400" u="sng">
                <a:solidFill>
                  <a:schemeClr val="hlink"/>
                </a:solidFill>
                <a:highlight>
                  <a:srgbClr val="FFFFFF"/>
                </a:highlight>
                <a:hlinkClick r:id="rId3"/>
              </a:rPr>
              <a:t>http://www.cs.cornell.edu/people/pabo/movie-review-data/</a:t>
            </a:r>
            <a:r>
              <a:rPr lang="zh-CN" sz="1400">
                <a:solidFill>
                  <a:schemeClr val="dk1"/>
                </a:solidFill>
                <a:highlight>
                  <a:srgbClr val="FFFFFF"/>
                </a:highlight>
              </a:rPr>
              <a:t> </a:t>
            </a:r>
          </a:p>
          <a:p>
            <a:pPr lvl="0">
              <a:spcBef>
                <a:spcPts val="0"/>
              </a:spcBef>
              <a:buClr>
                <a:schemeClr val="dk1"/>
              </a:buClr>
              <a:buSzPct val="100000"/>
              <a:buFont typeface="Arial"/>
              <a:buNone/>
            </a:pPr>
            <a:r>
              <a:t/>
            </a:r>
            <a:endParaRPr sz="1100">
              <a:solidFill>
                <a:schemeClr val="dk1"/>
              </a:solidFill>
              <a:highlight>
                <a:srgbClr val="FFFFFF"/>
              </a:highlight>
            </a:endParaRPr>
          </a:p>
          <a:p>
            <a:pPr lv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zh-CN"/>
              <a:t>Neural Networks</a:t>
            </a:r>
          </a:p>
        </p:txBody>
      </p:sp>
      <p:pic>
        <p:nvPicPr>
          <p:cNvPr descr="nn.png" id="61" name="Shape 61"/>
          <p:cNvPicPr preferRelativeResize="0"/>
          <p:nvPr/>
        </p:nvPicPr>
        <p:blipFill>
          <a:blip r:embed="rId3">
            <a:alphaModFix/>
          </a:blip>
          <a:stretch>
            <a:fillRect/>
          </a:stretch>
        </p:blipFill>
        <p:spPr>
          <a:xfrm>
            <a:off x="2295525" y="1972437"/>
            <a:ext cx="4552950" cy="2543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Recurrent Neural Networks</a:t>
            </a:r>
          </a:p>
        </p:txBody>
      </p:sp>
      <p:sp>
        <p:nvSpPr>
          <p:cNvPr id="67" name="Shape 6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350">
                <a:solidFill>
                  <a:srgbClr val="333333"/>
                </a:solidFill>
              </a:rPr>
              <a:t>Humans don’t start their thinking from scratch every second. As you read this essay, you understand each word based on your understanding of previous words. You don’t throw everything away and start thinking from scratch again. Your thoughts have persistence.</a:t>
            </a:r>
          </a:p>
          <a:p>
            <a:pPr lvl="0">
              <a:spcBef>
                <a:spcPts val="0"/>
              </a:spcBef>
              <a:buNone/>
            </a:pPr>
            <a:r>
              <a:t/>
            </a:r>
            <a:endParaRPr sz="1350">
              <a:solidFill>
                <a:srgbClr val="33333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zh-CN"/>
              <a:t>Recurrent Neural Networks</a:t>
            </a:r>
          </a:p>
        </p:txBody>
      </p:sp>
      <p:pic>
        <p:nvPicPr>
          <p:cNvPr descr="RNN-rolled.png" id="73" name="Shape 73"/>
          <p:cNvPicPr preferRelativeResize="0"/>
          <p:nvPr/>
        </p:nvPicPr>
        <p:blipFill>
          <a:blip r:embed="rId3">
            <a:alphaModFix/>
          </a:blip>
          <a:stretch>
            <a:fillRect/>
          </a:stretch>
        </p:blipFill>
        <p:spPr>
          <a:xfrm>
            <a:off x="2208924" y="1152475"/>
            <a:ext cx="3987675" cy="37859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zh-CN"/>
              <a:t>Recurrent Neural Networks</a:t>
            </a:r>
          </a:p>
        </p:txBody>
      </p:sp>
      <p:pic>
        <p:nvPicPr>
          <p:cNvPr descr="RNN-unrolled.png" id="79" name="Shape 79"/>
          <p:cNvPicPr preferRelativeResize="0"/>
          <p:nvPr/>
        </p:nvPicPr>
        <p:blipFill>
          <a:blip r:embed="rId3">
            <a:alphaModFix/>
          </a:blip>
          <a:stretch>
            <a:fillRect/>
          </a:stretch>
        </p:blipFill>
        <p:spPr>
          <a:xfrm>
            <a:off x="311700" y="1157025"/>
            <a:ext cx="8578425" cy="37730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zh-CN"/>
              <a:t>RNN </a:t>
            </a:r>
            <a:r>
              <a:rPr lang="zh-CN"/>
              <a:t>cell</a:t>
            </a:r>
          </a:p>
        </p:txBody>
      </p:sp>
      <p:pic>
        <p:nvPicPr>
          <p:cNvPr descr="LSTM3-SimpleRNN.png" id="85" name="Shape 85"/>
          <p:cNvPicPr preferRelativeResize="0"/>
          <p:nvPr/>
        </p:nvPicPr>
        <p:blipFill>
          <a:blip r:embed="rId3">
            <a:alphaModFix/>
          </a:blip>
          <a:stretch>
            <a:fillRect/>
          </a:stretch>
        </p:blipFill>
        <p:spPr>
          <a:xfrm>
            <a:off x="155850" y="1468344"/>
            <a:ext cx="8832297" cy="330520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rIns="91425" tIns="91425">
            <a:noAutofit/>
          </a:bodyPr>
          <a:lstStyle/>
          <a:p>
            <a:pPr lvl="0" rtl="0">
              <a:spcBef>
                <a:spcPts val="0"/>
              </a:spcBef>
              <a:buNone/>
            </a:pPr>
            <a:r>
              <a:rPr lang="zh-CN"/>
              <a:t>The Problem of Long-Term Dependencies</a:t>
            </a:r>
            <a:br>
              <a:rPr lang="zh-CN"/>
            </a:br>
            <a:br>
              <a:rPr lang="zh-CN"/>
            </a:br>
          </a:p>
        </p:txBody>
      </p:sp>
      <p:sp>
        <p:nvSpPr>
          <p:cNvPr id="91" name="Shape 9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a:t>One of the appeals of RNNs is the idea that they might be able to connect </a:t>
            </a:r>
            <a:r>
              <a:rPr b="1" lang="zh-CN"/>
              <a:t>previous information</a:t>
            </a:r>
            <a:r>
              <a:rPr lang="zh-CN"/>
              <a:t> to the </a:t>
            </a:r>
            <a:r>
              <a:rPr b="1" lang="zh-CN"/>
              <a:t>present task</a:t>
            </a:r>
            <a:r>
              <a:rPr lang="zh-CN"/>
              <a:t>, such as using previous video frames might inform the understanding of the present frame. If RNNs could do this, they’d be extremely useful.</a:t>
            </a:r>
          </a:p>
          <a:p>
            <a:pPr lvl="0" rtl="0">
              <a:spcBef>
                <a:spcPts val="0"/>
              </a:spcBef>
              <a:buNone/>
            </a:pPr>
            <a:r>
              <a:rPr lang="zh-CN"/>
              <a:t> But can they? </a:t>
            </a:r>
            <a:r>
              <a:rPr b="1" lang="zh-CN"/>
              <a:t>It depends.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The Problem of Long-Term Dependencies</a:t>
            </a:r>
            <a:br>
              <a:rPr lang="zh-CN"/>
            </a:br>
            <a:br>
              <a:rPr lang="zh-CN"/>
            </a:br>
            <a:br>
              <a:rPr lang="zh-CN"/>
            </a:br>
            <a:br>
              <a:rPr lang="zh-CN"/>
            </a:br>
          </a:p>
        </p:txBody>
      </p:sp>
      <p:sp>
        <p:nvSpPr>
          <p:cNvPr id="97" name="Shape 9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a:t>Sometimes, we only need to look at recent information to perform the present task. For example, consider a language model trying to predict the next word based on the previous ones. If we are trying to predict the last word in “the clouds are in the sky,” we don’t need any further context – it’s pretty obvious the next word is going to be sky. In such cases, where the gap between the </a:t>
            </a:r>
            <a:r>
              <a:rPr b="1" lang="zh-CN"/>
              <a:t>relevant information and the place that it’s needed is small</a:t>
            </a:r>
            <a:r>
              <a:rPr lang="zh-CN"/>
              <a:t>, RNNs can learn to use the past information.</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LSTM Networks</a:t>
            </a:r>
          </a:p>
        </p:txBody>
      </p:sp>
      <p:sp>
        <p:nvSpPr>
          <p:cNvPr id="103" name="Shape 10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a:t>LSTMs also have this chain like structure, but the repeating module has a different structure. </a:t>
            </a:r>
            <a:r>
              <a:rPr b="1" lang="zh-CN"/>
              <a:t>Instead of having a single neural network layer, there are four</a:t>
            </a:r>
            <a:r>
              <a:rPr lang="zh-CN"/>
              <a:t>, interacting in a very special way.</a:t>
            </a:r>
          </a:p>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