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C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C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arxiv.org/abs/1408.5882" TargetMode="External"/><Relationship Id="rId4" Type="http://schemas.openxmlformats.org/officeDocument/2006/relationships/hyperlink" Target="http://www.wildml.com/2015/12/implementing-a-cnn-for-text-classification-in-tensorflow/" TargetMode="External"/><Relationship Id="rId5" Type="http://schemas.openxmlformats.org/officeDocument/2006/relationships/hyperlink" Target="http://www.cs.cornell.edu/people/pabo/movie-review-data/" TargetMode="External"/><Relationship Id="rId6" Type="http://schemas.openxmlformats.org/officeDocument/2006/relationships/hyperlink" Target="https://github.com/dennybritz/cnn-text-classification-tf" TargetMode="External"/><Relationship Id="rId7" Type="http://schemas.openxmlformats.org/officeDocument/2006/relationships/hyperlink" Target="https://github.com/yoonkim/CNN_sentenc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 sz="2400"/>
              <a:t>Convolutional Neural Networks for Sentence Classification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References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zh-CN" u="sng">
                <a:solidFill>
                  <a:schemeClr val="hlink"/>
                </a:solidFill>
                <a:hlinkClick r:id="rId3"/>
              </a:rPr>
              <a:t>https://arxiv.org/abs/1408.5882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zh-CN" u="sng">
                <a:solidFill>
                  <a:schemeClr val="hlink"/>
                </a:solidFill>
                <a:hlinkClick r:id="rId4"/>
              </a:rPr>
              <a:t>http://www.wildml.com/2015/12/implementing-a-cnn-for-text-classification-in-tensorflow/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zh-CN" u="sng">
                <a:solidFill>
                  <a:schemeClr val="hlink"/>
                </a:solidFill>
                <a:hlinkClick r:id="rId5"/>
              </a:rPr>
              <a:t>http://www.cs.cornell.edu/people/pabo/movie-review-data/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zh-CN" u="sng">
                <a:solidFill>
                  <a:schemeClr val="hlink"/>
                </a:solidFill>
                <a:hlinkClick r:id="rId6"/>
              </a:rPr>
              <a:t>https://github.com/dennybritz/cnn-text-classification-tf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zh-CN" u="sng">
                <a:solidFill>
                  <a:schemeClr val="hlink"/>
                </a:solidFill>
                <a:hlinkClick r:id="rId7"/>
              </a:rPr>
              <a:t>https://github.com/yoonkim/CNN_sentence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Abstract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CN" sz="1400"/>
              <a:t>We report on a series of experiments with convolutional neural networks (CNN) trained on top of </a:t>
            </a:r>
            <a:r>
              <a:rPr b="1" lang="zh-CN" sz="1400"/>
              <a:t>pre-trained word vectors</a:t>
            </a:r>
            <a:r>
              <a:rPr lang="zh-CN" sz="1400"/>
              <a:t> for </a:t>
            </a:r>
            <a:r>
              <a:rPr b="1" lang="zh-CN" sz="1400"/>
              <a:t>sentence-level classification tasks</a:t>
            </a:r>
            <a:r>
              <a:rPr lang="zh-CN" sz="1400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zh-CN" sz="1400"/>
              <a:t>We show that a simple CNN with little hyperparameter tuning and static vectors achieves excellent results on multiple benchmarks. Learning task-specific vectors through fine-tuning offers further</a:t>
            </a:r>
            <a:br>
              <a:rPr lang="zh-CN" sz="1400"/>
            </a:br>
            <a:r>
              <a:rPr lang="zh-CN" sz="1400"/>
              <a:t>gains in performance. </a:t>
            </a:r>
          </a:p>
          <a:p>
            <a:pPr lvl="0">
              <a:spcBef>
                <a:spcPts val="0"/>
              </a:spcBef>
              <a:buNone/>
            </a:pPr>
            <a:r>
              <a:rPr lang="zh-CN" sz="1400"/>
              <a:t>We additionally propose a simple modification to the architecture to allow for the use of both task-specific and static vectors. The CNN models discussed herein improve upon the state of the art on 4 out of 7 tasks, which include sentiment analysis and question classification.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Data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The dataset we’ll use in this post is the Movie Review data from Rotten Tomatoes – one of the data sets also used in the original paper. </a:t>
            </a:r>
          </a:p>
          <a:p>
            <a:pPr lvl="0">
              <a:spcBef>
                <a:spcPts val="0"/>
              </a:spcBef>
              <a:buNone/>
            </a:pPr>
            <a:r>
              <a:rPr lang="zh-CN"/>
              <a:t>The dataset contains </a:t>
            </a:r>
            <a:r>
              <a:rPr b="1" lang="zh-CN"/>
              <a:t>10,662</a:t>
            </a:r>
            <a:r>
              <a:rPr lang="zh-CN"/>
              <a:t> example review sentences, </a:t>
            </a:r>
            <a:r>
              <a:rPr b="1" lang="zh-CN"/>
              <a:t>half positive and half negative</a:t>
            </a:r>
            <a:r>
              <a:rPr lang="zh-CN"/>
              <a:t>. The dataset has a vocabulary of size around 20k. Note that since this data set is pretty small we’re likely to overfit with a powerful model. Also, the dataset doesn’t come with an official train/test split, so we simply use 10% of the data as a dev set. The original paper reported results for 10-fold cross-validation on the data.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Data Sample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1150">
                <a:solidFill>
                  <a:schemeClr val="dk1"/>
                </a:solidFill>
                <a:highlight>
                  <a:srgbClr val="FFFFFF"/>
                </a:highlight>
              </a:rPr>
              <a:t>negative: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simplistic , silly and tedious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it's so laddish and juvenile , only teenage boys could possibly find it funny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exploitative and largely devoid of the depth or sophistication that would make watching such a graphic treatment of the crimes bearable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[garbus] discards the potential for pathological study , exhuming instead , the skewed melodrama of the circumstantial situation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a visually flashy but narratively opaque and emotionally vapid exercise in style and mystification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the story is also as unoriginal as they come , already having been recycled more times than i'd care to count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1150">
                <a:solidFill>
                  <a:schemeClr val="dk1"/>
                </a:solidFill>
                <a:highlight>
                  <a:srgbClr val="FFFFFF"/>
                </a:highlight>
              </a:rPr>
              <a:t>positive: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the rock is destined to be the 21st century's new " conan " and that he's going to make a splash even greater than arnold schwarzenegger , jean-claud van damme or steven segal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the gorgeously elaborate continuation of " the lord of the rings " trilogy is so huge that a column of words cannot adequately describe co-writer/director peter jackson's expanded vision of j . r . r . tolkien's middle-earth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effective but too-tepid biopic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150">
                <a:solidFill>
                  <a:schemeClr val="dk1"/>
                </a:solidFill>
                <a:highlight>
                  <a:srgbClr val="FFFFFF"/>
                </a:highlight>
              </a:rPr>
              <a:t>if you sometimes like to go to the movies to have fun , wasabi is a good place to start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1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Model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model.png"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3"/>
            <a:ext cx="8520599" cy="3436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39285"/>
              <a:buFont typeface="Arial"/>
              <a:buNone/>
            </a:pPr>
            <a:r>
              <a:rPr lang="zh-CN"/>
              <a:t>Variations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 sz="1400">
                <a:solidFill>
                  <a:schemeClr val="dk1"/>
                </a:solidFill>
              </a:rPr>
              <a:t>Model Variations We experiment with several variants of the model. </a:t>
            </a:r>
          </a:p>
          <a:p>
            <a:pPr lvl="0">
              <a:spcBef>
                <a:spcPts val="0"/>
              </a:spcBef>
              <a:buNone/>
            </a:pPr>
            <a:r>
              <a:rPr lang="zh-CN" sz="1400">
                <a:solidFill>
                  <a:schemeClr val="dk1"/>
                </a:solidFill>
              </a:rPr>
              <a:t>• CNN-rand: Our baseline model where all words are randomly initialized and then modified during training. </a:t>
            </a:r>
          </a:p>
          <a:p>
            <a:pPr lvl="0">
              <a:spcBef>
                <a:spcPts val="0"/>
              </a:spcBef>
              <a:buNone/>
            </a:pPr>
            <a:r>
              <a:rPr lang="zh-CN" sz="1400">
                <a:solidFill>
                  <a:schemeClr val="dk1"/>
                </a:solidFill>
              </a:rPr>
              <a:t>• CNN-static: A model with pre-trained vectors from word2vec. All words— including the unknown ones that are randomly initialized—are kept static and only the other parameters of the model are learned. </a:t>
            </a:r>
          </a:p>
          <a:p>
            <a:pPr lvl="0">
              <a:spcBef>
                <a:spcPts val="0"/>
              </a:spcBef>
              <a:buNone/>
            </a:pPr>
            <a:r>
              <a:rPr lang="zh-CN" sz="1400">
                <a:solidFill>
                  <a:schemeClr val="dk1"/>
                </a:solidFill>
              </a:rPr>
              <a:t>• CNN-non-static: Same as above but the pretrained vectors are fine-tuned for each task. </a:t>
            </a:r>
          </a:p>
          <a:p>
            <a:pPr lvl="0">
              <a:spcBef>
                <a:spcPts val="0"/>
              </a:spcBef>
              <a:buNone/>
            </a:pPr>
            <a:r>
              <a:rPr lang="zh-CN" sz="1400">
                <a:solidFill>
                  <a:schemeClr val="dk1"/>
                </a:solidFill>
              </a:rPr>
              <a:t>• CNN-multichannel: A model with two sets of word vectors. Each set of vectors is treated as a ‘channel’ and each filter is applied to both channels, but gradients are backpropagated only through one of the channels. Hence the model is able to fine-tune one set of vectors while keeping the other static. Both channels are initialized with word2vec.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 sz="2400">
                <a:solidFill>
                  <a:schemeClr val="dk2"/>
                </a:solidFill>
              </a:rPr>
              <a:t>Results of our CNN models against other methods.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 sz="900"/>
              <a:t>RAE: Recursive Autoencoders with pre-trained word vectors from Wikipedia (Socher et al., 2011). 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MV-RNN: Matrix-Vector Recursive Neural Network with parse trees (Socher et al., 2012).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RNTN: Recursive Neural Tensor Network with tensor-based feature function and parse trees (Socher et al., 2013). 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DCNN:Dynamic Convolutional Neural Network with k-max pooling (Kalchbrenner et al., 2014). Paragraph-Vec: Logistic regression on top of paragraph vectors (Le and Mikolov, 2014). 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CCAE: Combinatorial Category Autoencoders with combinatorial category grammar operators (Hermann and Blunsom, 2013). 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Sent-Parser: Sentiment analysis-specific parser (Dong et al.,2014). 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NBSVM, MNB: Naive Bayes SVM and Multinomial Naive Bayes with uni-bigrams from Wang and Manning (2012).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G-Dropout, F-Dropout: Gaussian Dropout and Fast Dropout from Wang and Manning (2013). Tree-CRF: Dependency tree</a:t>
            </a:r>
            <a:br>
              <a:rPr lang="zh-CN" sz="900"/>
            </a:br>
            <a:r>
              <a:rPr lang="zh-CN" sz="900"/>
              <a:t>with Conditional Random Fields (Nakagawa et al., 2010). 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CRF-PR: Conditional Random Fields with Posterior Regularization(Yang and Cardie, 2014). </a:t>
            </a:r>
          </a:p>
          <a:p>
            <a:pPr lvl="0">
              <a:spcBef>
                <a:spcPts val="0"/>
              </a:spcBef>
              <a:buNone/>
            </a:pPr>
            <a:r>
              <a:rPr lang="zh-CN" sz="900"/>
              <a:t>SVMS: SVM with uni-bi-trigrams, wh word, head word, POS, parser, hypernyms, and 60 hand-coded rules as features from Silva et al. (2011).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Benchmarks</a:t>
            </a:r>
          </a:p>
        </p:txBody>
      </p:sp>
      <p:pic>
        <p:nvPicPr>
          <p:cNvPr descr="benchmark.png"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4574" y="1152475"/>
            <a:ext cx="6374849" cy="367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Conclusion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In the present work we have described a series of experiments with </a:t>
            </a:r>
            <a:r>
              <a:rPr b="1" lang="zh-CN"/>
              <a:t>convolutional neural networks</a:t>
            </a:r>
            <a:r>
              <a:rPr lang="zh-CN"/>
              <a:t> built on top of </a:t>
            </a:r>
            <a:r>
              <a:rPr b="1" lang="zh-CN"/>
              <a:t>word2vec</a:t>
            </a:r>
            <a:r>
              <a:rPr lang="zh-CN"/>
              <a:t>. Despite little tuning of hyperparameters, a simple CNN with one layer of convolution performs remarkably well. Our results add to the well-established evidence that </a:t>
            </a:r>
            <a:r>
              <a:rPr b="1" lang="zh-CN"/>
              <a:t>unsupervised pre-training of word vectors is an important ingredient in deep learning for NLP.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